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96" r:id="rId2"/>
    <p:sldId id="356" r:id="rId3"/>
    <p:sldId id="368" r:id="rId4"/>
    <p:sldId id="328" r:id="rId5"/>
    <p:sldId id="329" r:id="rId6"/>
    <p:sldId id="330" r:id="rId7"/>
    <p:sldId id="331" r:id="rId8"/>
    <p:sldId id="353" r:id="rId9"/>
    <p:sldId id="349" r:id="rId10"/>
    <p:sldId id="348" r:id="rId11"/>
    <p:sldId id="375" r:id="rId12"/>
    <p:sldId id="332" r:id="rId13"/>
    <p:sldId id="347" r:id="rId14"/>
    <p:sldId id="360" r:id="rId15"/>
    <p:sldId id="338" r:id="rId16"/>
    <p:sldId id="339" r:id="rId17"/>
    <p:sldId id="337" r:id="rId18"/>
    <p:sldId id="361" r:id="rId19"/>
    <p:sldId id="362" r:id="rId20"/>
    <p:sldId id="340" r:id="rId21"/>
    <p:sldId id="366" r:id="rId22"/>
    <p:sldId id="365" r:id="rId23"/>
    <p:sldId id="341" r:id="rId24"/>
    <p:sldId id="369" r:id="rId25"/>
    <p:sldId id="358" r:id="rId26"/>
    <p:sldId id="367" r:id="rId27"/>
    <p:sldId id="370" r:id="rId28"/>
    <p:sldId id="355" r:id="rId29"/>
    <p:sldId id="357" r:id="rId30"/>
    <p:sldId id="374" r:id="rId31"/>
    <p:sldId id="364" r:id="rId32"/>
    <p:sldId id="336" r:id="rId33"/>
    <p:sldId id="373" r:id="rId34"/>
    <p:sldId id="333" r:id="rId35"/>
    <p:sldId id="334" r:id="rId36"/>
    <p:sldId id="342" r:id="rId37"/>
    <p:sldId id="343" r:id="rId38"/>
    <p:sldId id="344" r:id="rId39"/>
    <p:sldId id="346" r:id="rId40"/>
    <p:sldId id="359" r:id="rId41"/>
    <p:sldId id="372" r:id="rId42"/>
    <p:sldId id="345" r:id="rId43"/>
    <p:sldId id="363" r:id="rId44"/>
    <p:sldId id="350" r:id="rId45"/>
    <p:sldId id="351" r:id="rId46"/>
    <p:sldId id="371" r:id="rId47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04"/>
    <p:restoredTop sz="94613"/>
  </p:normalViewPr>
  <p:slideViewPr>
    <p:cSldViewPr>
      <p:cViewPr>
        <p:scale>
          <a:sx n="170" d="100"/>
          <a:sy n="170" d="100"/>
        </p:scale>
        <p:origin x="55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AFA9B11C-DA38-42F3-86DB-4C022AF60ECD}" type="datetimeFigureOut">
              <a:rPr lang="ru-RU"/>
              <a:pPr>
                <a:defRPr/>
              </a:pPr>
              <a:t>21.03.2024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A510CB3-3248-4B07-974D-E625E88952B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17361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2879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83807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15916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40168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76437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63299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24902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44106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7178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47672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1333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61815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87699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4147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42647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58399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00033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02417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87087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75312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74909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0873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45472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97889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25757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06318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35274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35777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91561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93312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34664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2800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75935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1437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57812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48250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8897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0672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011C8-CDC9-4861-A4F6-70774661566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612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B5C5C-2E7C-4A5C-99C2-45426563ACD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2346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E3AC4-59C9-49D2-9962-AC319665721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93953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4D63E-B3BC-4B12-B531-F439ADB1203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19846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Заголовок, 2 маленьких объекта и 1 большой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3DE22-0BC5-4B4C-8417-1A2260B35BD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005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52506-44E1-408A-8550-07AE0DF5FA8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5398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4D985-8F2E-4E6C-ABDD-3D649FCE3E4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9053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6E76BC-118C-4B68-A90D-F84DE448ECE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9617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D36DE-4FAF-4207-98A8-148AF50D558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8139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455FE-A57D-4F4E-892A-E213D08DF48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8443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3604E-2CAB-4B03-BF00-F36A27E0296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0612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715B7-6291-4F72-8665-85EE4449056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7268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2D4F7-4D5C-44DF-AF35-287D29804B1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898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E29BBD58-8E96-4DA1-A388-8C948072564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hyperlink" Target="http://upload.wikimedia.org/wikipedia/en/6/6e/Anna_Berthe_Roentgen.gi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e/e7/Ge-synchrotron-acclerator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hyperlink" Target="http://upload.wikimedia.org/wikipedia/commons/6/60/Sch%C3%A9ma_de_principe_du_synchrotron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e/e3/HalbachArrayFEL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gif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://upload.wikimedia.org/wikipedia/commons/5/51/Rontgenbuis-draaianode.jpg" TargetMode="External"/><Relationship Id="rId7" Type="http://schemas.openxmlformats.org/officeDocument/2006/relationships/hyperlink" Target="http://upload.wikimedia.org/wikipedia/commons/f/f1/Coolidge_xray_tube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upload.wikimedia.org/wikipedia/commons/e/ec/Roentgen-Roehre.png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jpeg"/><Relationship Id="rId9" Type="http://schemas.openxmlformats.org/officeDocument/2006/relationships/hyperlink" Target="http://upload.wikimedia.org/wikipedia/en/9/9b/Xraytubeinhousing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146175"/>
          </a:xfrm>
        </p:spPr>
        <p:txBody>
          <a:bodyPr/>
          <a:lstStyle/>
          <a:p>
            <a:pPr eaLnBrk="1" hangingPunct="1"/>
            <a:r>
              <a:rPr lang="ru-RU" altLang="ru-RU" sz="4800" b="1">
                <a:solidFill>
                  <a:srgbClr val="FFFF66"/>
                </a:solidFill>
                <a:latin typeface="Times New Roman" panose="02020603050405020304" pitchFamily="18" charset="0"/>
              </a:rPr>
              <a:t>Источники </a:t>
            </a:r>
            <a:r>
              <a:rPr lang="el-GR" altLang="ru-RU" sz="4800" b="1">
                <a:solidFill>
                  <a:srgbClr val="FF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4800" b="1">
                <a:solidFill>
                  <a:srgbClr val="FF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-квантов</a:t>
            </a:r>
            <a:endParaRPr lang="ru-RU" altLang="ru-RU" sz="4800" b="1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399"/>
            <a:ext cx="8229600" cy="701675"/>
          </a:xfrm>
        </p:spPr>
        <p:txBody>
          <a:bodyPr/>
          <a:lstStyle/>
          <a:p>
            <a:r>
              <a:rPr lang="de-DE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1895, </a:t>
            </a:r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Рентгеновские (Х-лучи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de-DE" alt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-206294" y="5882190"/>
            <a:ext cx="3540126" cy="82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de-DE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Wilhelm Conrad Röntgen</a:t>
            </a:r>
            <a:endParaRPr lang="ru-RU" altLang="ru-RU" sz="1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Нобелевская премия </a:t>
            </a:r>
            <a:endParaRPr lang="en-US" altLang="ru-RU" sz="1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№1 1901 г.</a:t>
            </a:r>
            <a:endParaRPr lang="de-DE" altLang="ru-RU" sz="1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6388" name="Picture 4" descr="roentgen-1-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8" y="1705477"/>
            <a:ext cx="2811903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8" descr="Image:Anna Berthe Roentgen.gif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613" y="1705477"/>
            <a:ext cx="2685499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 Box 9"/>
          <p:cNvSpPr txBox="1">
            <a:spLocks noChangeArrowheads="1"/>
          </p:cNvSpPr>
          <p:nvPr/>
        </p:nvSpPr>
        <p:spPr bwMode="auto">
          <a:xfrm>
            <a:off x="3222551" y="5782270"/>
            <a:ext cx="256162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22.12.1895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«фотография» руки Анны Рентген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D40F7-F34E-48B1-FE2E-718D3FEE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2600" y="6467475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10</a:t>
            </a:fld>
            <a:endParaRPr lang="ru-RU" alt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ACC91-895E-0691-AA48-21C8139533B6}"/>
              </a:ext>
            </a:extLst>
          </p:cNvPr>
          <p:cNvSpPr txBox="1"/>
          <p:nvPr/>
        </p:nvSpPr>
        <p:spPr>
          <a:xfrm>
            <a:off x="1563770" y="975810"/>
            <a:ext cx="6359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(0.12 – 120) кэВ, (10 – 0.01) </a:t>
            </a:r>
            <a:r>
              <a:rPr lang="ru-RU" altLang="ru-RU" sz="18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(30 × 10</a:t>
            </a:r>
            <a:r>
              <a:rPr lang="ru-RU" altLang="ru-RU" sz="18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30 × 10</a:t>
            </a:r>
            <a:r>
              <a:rPr lang="ru-RU" altLang="ru-RU" sz="18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Гц</a:t>
            </a:r>
            <a:endParaRPr lang="en-RU" dirty="0">
              <a:solidFill>
                <a:schemeClr val="accent2"/>
              </a:solidFill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DDBF218-AC60-A1B3-027D-8DE870414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7004" y="1720055"/>
            <a:ext cx="2949178" cy="39322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6354E-7041-8C42-BDDF-AA5363481F17}"/>
              </a:ext>
            </a:extLst>
          </p:cNvPr>
          <p:cNvSpPr txBox="1"/>
          <p:nvPr/>
        </p:nvSpPr>
        <p:spPr>
          <a:xfrm>
            <a:off x="6037003" y="5832230"/>
            <a:ext cx="29291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Памятник В.К. Рентгену </a:t>
            </a:r>
            <a:endParaRPr lang="en-US" altLang="ru-RU" sz="1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 </a:t>
            </a:r>
            <a:r>
              <a:rPr lang="ru-RU" altLang="ru-RU" sz="18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Гиссене</a:t>
            </a:r>
            <a:r>
              <a:rPr lang="ru-RU" altLang="ru-RU" sz="2400" dirty="0">
                <a:solidFill>
                  <a:schemeClr val="accent2"/>
                </a:solidFill>
              </a:rPr>
              <a:t> </a:t>
            </a:r>
            <a:endParaRPr lang="en-RU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399"/>
            <a:ext cx="8229600" cy="701675"/>
          </a:xfrm>
        </p:spPr>
        <p:txBody>
          <a:bodyPr/>
          <a:lstStyle/>
          <a:p>
            <a:r>
              <a:rPr lang="de-DE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1900, </a:t>
            </a:r>
            <a:r>
              <a:rPr lang="el-GR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-лучи</a:t>
            </a:r>
            <a:endParaRPr lang="de-DE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459698" y="3219664"/>
            <a:ext cx="17302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ru-RU" sz="1800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Поль</a:t>
            </a:r>
            <a:r>
              <a:rPr lang="en-US" sz="1800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i="0" u="none" strike="noStrike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Виллар</a:t>
            </a:r>
            <a:r>
              <a:rPr lang="ru-RU" sz="1800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D40F7-F34E-48B1-FE2E-718D3FEE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2600" y="6467475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11</a:t>
            </a:fld>
            <a:endParaRPr lang="ru-RU" altLang="ru-RU" dirty="0"/>
          </a:p>
        </p:txBody>
      </p:sp>
      <p:pic>
        <p:nvPicPr>
          <p:cNvPr id="2050" name="Picture 2" descr="Paul Ulrich Villard - Wikipedia">
            <a:extLst>
              <a:ext uri="{FF2B5EF4-FFF2-40B4-BE49-F238E27FC236}">
                <a16:creationId xmlns:a16="http://schemas.microsoft.com/office/drawing/2014/main" id="{2330503E-2FF5-20EB-0B39-709CED9A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8" y="1162264"/>
            <a:ext cx="151218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60F5FA-9165-014C-EA7E-296BD6144E46}"/>
              </a:ext>
            </a:extLst>
          </p:cNvPr>
          <p:cNvSpPr txBox="1"/>
          <p:nvPr/>
        </p:nvSpPr>
        <p:spPr>
          <a:xfrm>
            <a:off x="457200" y="3657600"/>
            <a:ext cx="43996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Поставив свинцовый экран на пути радиации, он блокировал альфа-лучи (уже известные к тому времени), после чего выяснил, что оставшаяся радиация состоит из двух частей: одна отклоняется магнитным полем (эта компонента также была уже известна как бета-лучи), другая - не отклоняется. Тем самым он открыл гамма-лучи (название в 1903 году предложил Резерфорд).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AB26731-A3B9-C9FE-7B81-A3B658EED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602111"/>
            <a:ext cx="321027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B7A7099-0F0E-E88F-1ABF-61F1669D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87" y="1275771"/>
            <a:ext cx="4727257" cy="172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505D905-96ED-1DAE-A79C-BE286E15E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4" r="7935"/>
          <a:stretch/>
        </p:blipFill>
        <p:spPr bwMode="auto">
          <a:xfrm>
            <a:off x="6957593" y="1162264"/>
            <a:ext cx="1586685" cy="218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172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Тормозное излучение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2327516"/>
            <a:ext cx="5486399" cy="1647825"/>
          </a:xfrm>
        </p:spPr>
        <p:txBody>
          <a:bodyPr/>
          <a:lstStyle/>
          <a:p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 = Е</a:t>
            </a:r>
            <a:r>
              <a:rPr lang="ru-RU" altLang="ru-RU" sz="20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ru-RU" sz="20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altLang="ru-RU" sz="20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0.511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МэВ;</a:t>
            </a:r>
            <a:endParaRPr lang="en-US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 1/E</a:t>
            </a:r>
            <a:r>
              <a:rPr lang="el-GR" altLang="ru-RU" sz="20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altLang="ru-RU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υ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ru-RU" sz="20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/E</a:t>
            </a:r>
            <a:r>
              <a:rPr lang="ru-RU" altLang="ru-RU" sz="20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en-US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ru-RU" sz="2000" b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100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мкА   </a:t>
            </a:r>
            <a:r>
              <a:rPr lang="en-US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≈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/E</a:t>
            </a:r>
            <a:r>
              <a:rPr lang="el-GR" altLang="ru-RU" sz="20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(МэВ)</a:t>
            </a:r>
            <a:endParaRPr lang="el-GR" altLang="ru-RU" sz="2000" b="1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3" name="Picture 7" descr="2589361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4752975"/>
            <a:ext cx="32670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7E605-D015-EE84-8ED5-739083A1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9211F-D1F1-CE26-6E4C-6D73CEBE3752}"/>
              </a:ext>
            </a:extLst>
          </p:cNvPr>
          <p:cNvSpPr txBox="1"/>
          <p:nvPr/>
        </p:nvSpPr>
        <p:spPr>
          <a:xfrm>
            <a:off x="382360" y="821871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движении заряженной частицы в веществе происходит её рассеяние в электростатических полях атомных ядер и электронов. Возникающее в результате тормозное излучение пропорционально квадрату ускорения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частицы.</a:t>
            </a:r>
            <a:endParaRPr lang="en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AFE0B8AF-22E1-6630-78FB-A0E6EB446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937" y="4511674"/>
            <a:ext cx="11669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 err="1">
                <a:latin typeface="Times New Roman" panose="02020603050405020304" pitchFamily="18" charset="0"/>
              </a:rPr>
              <a:t>T</a:t>
            </a:r>
            <a:r>
              <a:rPr lang="en-US" altLang="ru-RU" sz="1800" b="1" baseline="-25000" dirty="0" err="1">
                <a:latin typeface="Times New Roman" panose="02020603050405020304" pitchFamily="18" charset="0"/>
              </a:rPr>
              <a:t>e</a:t>
            </a:r>
            <a:r>
              <a:rPr lang="ru-RU" altLang="ru-RU" sz="1800" b="1" baseline="-25000" dirty="0">
                <a:latin typeface="Times New Roman" panose="02020603050405020304" pitchFamily="18" charset="0"/>
              </a:rPr>
              <a:t> </a:t>
            </a:r>
            <a:r>
              <a:rPr lang="en-US" altLang="ru-RU" sz="1800" b="1" dirty="0">
                <a:latin typeface="Times New Roman" panose="02020603050405020304" pitchFamily="18" charset="0"/>
              </a:rPr>
              <a:t>&gt;&gt;</a:t>
            </a:r>
            <a:r>
              <a:rPr lang="en-US" altLang="ru-RU" sz="1800" b="1" baseline="-25000" dirty="0">
                <a:latin typeface="Times New Roman" panose="02020603050405020304" pitchFamily="18" charset="0"/>
              </a:rPr>
              <a:t> </a:t>
            </a:r>
            <a:r>
              <a:rPr lang="en-US" altLang="ru-RU" sz="1800" b="1" dirty="0">
                <a:latin typeface="Times New Roman" panose="02020603050405020304" pitchFamily="18" charset="0"/>
              </a:rPr>
              <a:t>m</a:t>
            </a:r>
            <a:r>
              <a:rPr lang="en-US" altLang="ru-RU" sz="1800" b="1" baseline="-25000" dirty="0">
                <a:latin typeface="Times New Roman" panose="02020603050405020304" pitchFamily="18" charset="0"/>
              </a:rPr>
              <a:t>e</a:t>
            </a:r>
            <a:r>
              <a:rPr lang="en-US" altLang="ru-RU" sz="1800" b="1" dirty="0">
                <a:latin typeface="Times New Roman" panose="02020603050405020304" pitchFamily="18" charset="0"/>
              </a:rPr>
              <a:t>c</a:t>
            </a:r>
            <a:r>
              <a:rPr lang="en-US" altLang="ru-RU" sz="1800" b="1" baseline="30000" dirty="0">
                <a:latin typeface="Times New Roman" panose="02020603050405020304" pitchFamily="18" charset="0"/>
              </a:rPr>
              <a:t>2</a:t>
            </a:r>
            <a:endParaRPr lang="ru-RU" altLang="ru-RU" sz="1800" b="1" dirty="0">
              <a:latin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081E9D-1533-30EE-5444-ECC676893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160" y="1918497"/>
            <a:ext cx="42037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8955A-8990-BEBC-E5EA-092D1953341E}"/>
              </a:ext>
            </a:extLst>
          </p:cNvPr>
          <p:cNvSpPr txBox="1"/>
          <p:nvPr/>
        </p:nvSpPr>
        <p:spPr>
          <a:xfrm>
            <a:off x="5181601" y="2412765"/>
            <a:ext cx="24383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Тормозное излучение электрона в кулоновском поле ядра</a:t>
            </a:r>
            <a:endParaRPr lang="en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6326C-ED23-F859-6D6F-DC594DA75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93518"/>
            <a:ext cx="3448781" cy="2946194"/>
          </a:xfrm>
          <a:prstGeom prst="rect">
            <a:avLst/>
          </a:prstGeom>
        </p:spPr>
      </p:pic>
      <p:sp>
        <p:nvSpPr>
          <p:cNvPr id="11" name="Text Box 8">
            <a:extLst>
              <a:ext uri="{FF2B5EF4-FFF2-40B4-BE49-F238E27FC236}">
                <a16:creationId xmlns:a16="http://schemas.microsoft.com/office/drawing/2014/main" id="{F7089314-DE69-A085-9C4D-8420266D3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915" y="4881006"/>
            <a:ext cx="4632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 err="1">
                <a:latin typeface="Times New Roman" panose="02020603050405020304" pitchFamily="18" charset="0"/>
              </a:rPr>
              <a:t>T</a:t>
            </a:r>
            <a:r>
              <a:rPr lang="en-US" altLang="ru-RU" sz="1800" b="1" baseline="-25000" dirty="0" err="1">
                <a:latin typeface="Times New Roman" panose="02020603050405020304" pitchFamily="18" charset="0"/>
              </a:rPr>
              <a:t>e</a:t>
            </a:r>
            <a:r>
              <a:rPr lang="en-US" altLang="ru-RU" sz="1800" b="1" dirty="0">
                <a:latin typeface="Times New Roman" panose="02020603050405020304" pitchFamily="18" charset="0"/>
              </a:rPr>
              <a:t>:</a:t>
            </a:r>
            <a:endParaRPr lang="ru-RU" altLang="ru-RU" sz="1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Спектры тормозного излучения и сечение фотоделения </a:t>
            </a:r>
            <a:r>
              <a:rPr lang="ru-RU" altLang="ru-RU" sz="3600" b="1" baseline="30000">
                <a:solidFill>
                  <a:srgbClr val="FF3300"/>
                </a:solidFill>
                <a:latin typeface="Times New Roman" panose="02020603050405020304" pitchFamily="18" charset="0"/>
              </a:rPr>
              <a:t>238</a:t>
            </a:r>
            <a:r>
              <a:rPr lang="en-US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U</a:t>
            </a:r>
            <a:endParaRPr lang="ru-RU" altLang="ru-RU" sz="36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4579" name="Picture 5" descr="RIBFi3T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1" y="1905000"/>
            <a:ext cx="4526209" cy="4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342EC-2D68-9F55-28F2-118572F7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13</a:t>
            </a:fld>
            <a:endParaRPr lang="ru-RU" alt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52574-215F-9905-1F1E-A2C92C63C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70" y="2743200"/>
            <a:ext cx="4450730" cy="19556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DA9B08-F0A9-B7D4-8A84-4A10E22B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43" y="2964984"/>
            <a:ext cx="5194300" cy="335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Излучение Вавилова-Черенкова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7E605-D015-EE84-8ED5-739083A1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14</a:t>
            </a:fld>
            <a:endParaRPr lang="ru-RU" alt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F3827-9532-C8C2-2E05-08361B13D499}"/>
              </a:ext>
            </a:extLst>
          </p:cNvPr>
          <p:cNvSpPr txBox="1"/>
          <p:nvPr/>
        </p:nvSpPr>
        <p:spPr>
          <a:xfrm>
            <a:off x="342900" y="815876"/>
            <a:ext cx="8458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Заряженная частица, двигаясь в среде с показателем преломления </a:t>
            </a:r>
            <a:r>
              <a:rPr lang="en-GB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n, </a:t>
            </a:r>
            <a:r>
              <a:rPr lang="ru-RU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вызывает вдоль своего пути поляризацию атомов среды, которые на короткое время превращаются в диполи. Колебание диполей, сопровождающее возвращение поляризованных атомов в исходное состояние, приводит к появлению электромагнитного излучения.</a:t>
            </a:r>
            <a:r>
              <a:rPr lang="en-US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 открытие и объяснение этого явления И.Е. Тамму, И.М. Франку и </a:t>
            </a:r>
            <a:r>
              <a:rPr lang="ru-RU" b="1" i="0" u="none" strike="noStrike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П.А.Черенкову</a:t>
            </a:r>
            <a:r>
              <a:rPr lang="ru-RU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1958 г. была присуждена Нобелевская премия.</a:t>
            </a:r>
            <a:r>
              <a:rPr lang="en-US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Равномерно движущийся в среде заряд должен излучать свет, если его скорость превышает фазовую скорость света в этой среде, т.е. если </a:t>
            </a:r>
            <a:r>
              <a:rPr lang="en-GB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 &gt; c/n. </a:t>
            </a:r>
            <a:endParaRPr lang="en-RU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DB5A8-27F4-5BA8-FB12-ABEBEFD7842A}"/>
              </a:ext>
            </a:extLst>
          </p:cNvPr>
          <p:cNvSpPr txBox="1"/>
          <p:nvPr/>
        </p:nvSpPr>
        <p:spPr>
          <a:xfrm>
            <a:off x="102486" y="6197025"/>
            <a:ext cx="59935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Поляризация, возникающая в среде при прохождении заряженной частицы: а – при скорости 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 &lt; c/n; </a:t>
            </a:r>
            <a:r>
              <a:rPr lang="ru-RU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 – </a:t>
            </a:r>
            <a:r>
              <a:rPr lang="ru-RU" sz="16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en-GB" sz="16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 &gt; c/n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CDA3440-2D09-2526-53AE-B8868C1E1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149715"/>
            <a:ext cx="2731386" cy="359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505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ru-RU" altLang="ru-RU" sz="4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Синхротронные источники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9950" y="1447800"/>
            <a:ext cx="40386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Интенсивность излучений  (Х-лучей) на много порядков выше, чем от источников тормозного излучения; </a:t>
            </a:r>
          </a:p>
          <a:p>
            <a:pPr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Высокая яркость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&gt;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18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фотон/с/мм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/мрад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Малая угловая расходимость;</a:t>
            </a:r>
          </a:p>
          <a:p>
            <a:pPr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Малый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эмиттанс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Широкий диапазон энергий (эВ до МэВ) </a:t>
            </a:r>
          </a:p>
          <a:p>
            <a:pPr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Высокий уровень поляризации (линейная или эллиптическая) </a:t>
            </a:r>
          </a:p>
          <a:p>
            <a:pPr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Короткие импульсы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1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нс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6628" name="Picture 7" descr="Image:Ge-synchrotron-acclerator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36195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641350" y="5981700"/>
            <a:ext cx="3625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General Electric синхротрон 194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7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F685C0-01B5-9063-0900-F2DE7586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15</a:t>
            </a:fld>
            <a:endParaRPr lang="ru-RU" alt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762000"/>
          </a:xfrm>
        </p:spPr>
        <p:txBody>
          <a:bodyPr/>
          <a:lstStyle/>
          <a:p>
            <a:r>
              <a:rPr lang="ru-RU" altLang="ru-RU" sz="3200" b="1">
                <a:solidFill>
                  <a:srgbClr val="FF3300"/>
                </a:solidFill>
                <a:latin typeface="Times New Roman" panose="02020603050405020304" pitchFamily="18" charset="0"/>
              </a:rPr>
              <a:t>Синхротроны с накопительными кольцами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0EEB-F9E4-C24A-0E2D-8339B032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16</a:t>
            </a:fld>
            <a:endParaRPr lang="ru-RU" altLang="ru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6CB6972-C278-79C2-0424-D9CA119C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05" y="3270498"/>
            <a:ext cx="5791212" cy="349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5" descr="Image:Schéma de principe du synchrotron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80260"/>
            <a:ext cx="5086351" cy="317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71" y="1196769"/>
            <a:ext cx="3031058" cy="202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36691-E37C-F744-833F-F1324F6ED1E0}"/>
              </a:ext>
            </a:extLst>
          </p:cNvPr>
          <p:cNvSpPr txBox="1"/>
          <p:nvPr/>
        </p:nvSpPr>
        <p:spPr>
          <a:xfrm>
            <a:off x="280080" y="5715000"/>
            <a:ext cx="52691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Pictorial representation of generation of X-ray beam from bending magnet source and the comparative change in the flux spectrum as a function of BM field strength. Graph shows the enhancement in the critical energy with magnetic field strength.</a:t>
            </a:r>
            <a:endParaRPr lang="en-RU" sz="1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7" descr="Image:HalbachArrayFEL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2" y="3675858"/>
            <a:ext cx="449580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92C57-F7D7-8042-96A2-1B3C4C73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971" y="6374396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17</a:t>
            </a:fld>
            <a:endParaRPr lang="ru-RU" alt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29733-9943-121F-971D-E498CFCE0029}"/>
              </a:ext>
            </a:extLst>
          </p:cNvPr>
          <p:cNvSpPr txBox="1"/>
          <p:nvPr/>
        </p:nvSpPr>
        <p:spPr>
          <a:xfrm>
            <a:off x="304800" y="928798"/>
            <a:ext cx="86106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7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Ви́гглер</a:t>
            </a:r>
            <a:r>
              <a:rPr lang="ru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(от англ. </a:t>
            </a:r>
            <a:r>
              <a:rPr lang="en-GB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wiggle — </a:t>
            </a:r>
            <a:r>
              <a:rPr lang="ru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вихлять, изгибаться, ёрзать) — устройство для генерации синхротронного излучения в электронном накопителе-синхротроне.</a:t>
            </a:r>
            <a:r>
              <a:rPr lang="en-US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7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Вигглер</a:t>
            </a:r>
            <a:r>
              <a:rPr lang="ru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представляет собой магнит, создающий сильное поперечное знакопеременное магнитное поле</a:t>
            </a:r>
            <a:r>
              <a:rPr lang="ru-RU" sz="1700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(п</a:t>
            </a:r>
            <a:r>
              <a:rPr lang="ru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оследовательность коротких дипольных магнитов, полярность каждого следующего из которых противоположна предыдущему). </a:t>
            </a:r>
            <a:r>
              <a:rPr lang="ru-RU" sz="17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Вигглер</a:t>
            </a:r>
            <a:r>
              <a:rPr lang="ru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устанавливается в прямолинейный промежуток электронного синхротрона, и ультрарелятивистский пучок проходит в нём по извилистой траектории, близкой к синусоиде, излучая фотоны в узкий конус вдоль оси пучка.</a:t>
            </a:r>
            <a:endParaRPr lang="en-RU" sz="17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4BE9D3D-9EC0-2ACC-4A86-32FDC62913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95936"/>
          </a:xfrm>
        </p:spPr>
        <p:txBody>
          <a:bodyPr/>
          <a:lstStyle/>
          <a:p>
            <a:r>
              <a:rPr lang="ru-RU" altLang="ru-RU" sz="36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Вигглеры</a:t>
            </a:r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и ондуляторы</a:t>
            </a:r>
          </a:p>
        </p:txBody>
      </p:sp>
      <p:pic>
        <p:nvPicPr>
          <p:cNvPr id="3074" name="Picture 2" descr="extended data figure 4">
            <a:extLst>
              <a:ext uri="{FF2B5EF4-FFF2-40B4-BE49-F238E27FC236}">
                <a16:creationId xmlns:a16="http://schemas.microsoft.com/office/drawing/2014/main" id="{737B1A6B-8AF1-D828-C1C6-9217463B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84" y="3313115"/>
            <a:ext cx="39624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95936"/>
          </a:xfrm>
        </p:spPr>
        <p:txBody>
          <a:bodyPr/>
          <a:lstStyle/>
          <a:p>
            <a:r>
              <a:rPr lang="ru-RU" altLang="ru-RU" sz="36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Вигглеры</a:t>
            </a:r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и ондуляторы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92C57-F7D7-8042-96A2-1B3C4C73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971" y="6374396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18</a:t>
            </a:fld>
            <a:endParaRPr lang="ru-RU" altLang="ru-RU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523D7D6-D65A-363A-2FC6-70D2EF27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333" y="2438394"/>
            <a:ext cx="4989152" cy="314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BF331DC-D5A6-25C4-4FDA-10F57575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9" y="2057400"/>
            <a:ext cx="3619045" cy="390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FBD5A-BD81-1071-9730-18B4FDCC224F}"/>
              </a:ext>
            </a:extLst>
          </p:cNvPr>
          <p:cNvSpPr txBox="1"/>
          <p:nvPr/>
        </p:nvSpPr>
        <p:spPr>
          <a:xfrm>
            <a:off x="141514" y="852620"/>
            <a:ext cx="88609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Ондуля́тор (от фр. onduler - волноваться, колебаться) - устройство для генерации когерентного синхротронного излучения в электронном накопителе-синхротроне.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FEA828A-44E2-2B73-ADD3-B2E74E995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14" y="5477135"/>
            <a:ext cx="8686800" cy="148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ru-RU" altLang="ru-RU" kern="0" dirty="0"/>
              <a:t>           </a:t>
            </a:r>
            <a:r>
              <a:rPr lang="ru-RU" altLang="ru-RU" sz="2000" kern="0" dirty="0">
                <a:latin typeface="Times New Roman" panose="02020603050405020304" pitchFamily="18" charset="0"/>
              </a:rPr>
              <a:t> </a:t>
            </a:r>
          </a:p>
          <a:p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если К </a:t>
            </a:r>
            <a:r>
              <a:rPr lang="en-US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&lt;&lt; 1</a:t>
            </a: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, интерференция и узкий диапазон энергий</a:t>
            </a:r>
            <a:r>
              <a:rPr lang="ru-RU" altLang="ru-RU" sz="2000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;</a:t>
            </a:r>
          </a:p>
          <a:p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если К </a:t>
            </a:r>
            <a:r>
              <a:rPr lang="en-US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&gt;&gt; 1</a:t>
            </a: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, независимое сложение волн, широкий диапазон энергий.</a:t>
            </a:r>
          </a:p>
        </p:txBody>
      </p:sp>
      <p:pic>
        <p:nvPicPr>
          <p:cNvPr id="9" name="Picture 9" descr="K=\frac{e B \lambda_u}{2 \pi m_e c},">
            <a:extLst>
              <a:ext uri="{FF2B5EF4-FFF2-40B4-BE49-F238E27FC236}">
                <a16:creationId xmlns:a16="http://schemas.microsoft.com/office/drawing/2014/main" id="{1CCEF218-193C-48AB-A85B-57E752347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94" y="5380351"/>
            <a:ext cx="15240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017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95936"/>
          </a:xfrm>
        </p:spPr>
        <p:txBody>
          <a:bodyPr/>
          <a:lstStyle/>
          <a:p>
            <a:r>
              <a:rPr lang="ru-RU" altLang="ru-RU" sz="36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Вигглеры</a:t>
            </a:r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и ондуляторы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92C57-F7D7-8042-96A2-1B3C4C73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971" y="6374396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19</a:t>
            </a:fld>
            <a:endParaRPr lang="ru-RU" alt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D47B198-6BAA-5BA4-5D95-3758E89B8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46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A60F5-2DF6-2F46-4555-B0630B205C3C}"/>
              </a:ext>
            </a:extLst>
          </p:cNvPr>
          <p:cNvSpPr txBox="1"/>
          <p:nvPr/>
        </p:nvSpPr>
        <p:spPr>
          <a:xfrm>
            <a:off x="685799" y="5562600"/>
            <a:ext cx="77724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Layout of radiation beam emission from permanent multipole wiggler/undulator insertion devices used in most of the third-generation synchrotron light sources. The brightness spectrum of the emitted radiations from the individual device source has been shown.</a:t>
            </a:r>
            <a:endParaRPr lang="en-RU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941B3-032F-2ADA-C916-522A223968E4}"/>
              </a:ext>
            </a:extLst>
          </p:cNvPr>
          <p:cNvSpPr/>
          <p:nvPr/>
        </p:nvSpPr>
        <p:spPr>
          <a:xfrm>
            <a:off x="4343400" y="2362200"/>
            <a:ext cx="1371600" cy="609600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9367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Спектр электромагнитного излучения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3270C-DB93-A9A7-E858-A71F8C91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9141"/>
            <a:ext cx="22860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2</a:t>
            </a:fld>
            <a:endParaRPr lang="ru-RU" alt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3B6A4-57B4-8F14-6F94-AAE2510813D8}"/>
              </a:ext>
            </a:extLst>
          </p:cNvPr>
          <p:cNvSpPr txBox="1"/>
          <p:nvPr/>
        </p:nvSpPr>
        <p:spPr>
          <a:xfrm>
            <a:off x="266700" y="4878814"/>
            <a:ext cx="8610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А́нгстрем (Å) — внесистемная единица измерения длины, равная </a:t>
            </a:r>
            <a:r>
              <a:rPr lang="en-RU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RU" sz="1600" b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−10 </a:t>
            </a:r>
            <a:r>
              <a:rPr lang="en-RU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en-RU" sz="1600" b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RU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0,1 нм). 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Названа в честь шведского физика и астронома Андерса Ангстрема, предложившего её в 1868 году. Данная единица измерения широко используется во многих областях науки, поскольку 1 Å - это приблизительный </a:t>
            </a:r>
            <a:r>
              <a:rPr lang="en-RU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диаметр орбиты электрона в невозбуждённом атоме водорода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Тот же порядок имеет шаг атомной решётки в большинстве кристаллов.</a:t>
            </a:r>
          </a:p>
        </p:txBody>
      </p:sp>
      <p:pic>
        <p:nvPicPr>
          <p:cNvPr id="1028" name="Picture 4" descr="Gamma-Ray Burst - Introduction">
            <a:extLst>
              <a:ext uri="{FF2B5EF4-FFF2-40B4-BE49-F238E27FC236}">
                <a16:creationId xmlns:a16="http://schemas.microsoft.com/office/drawing/2014/main" id="{CED76005-BF33-C5FE-7A9B-1865CA7FA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4596"/>
            <a:ext cx="9144000" cy="29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Лазеры на свободных электронах (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FEL)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5257800"/>
            <a:ext cx="8229600" cy="158348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Self-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Amplified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Stimulated-Emission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SASE),</a:t>
            </a: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микроволны до ТГц,</a:t>
            </a:r>
          </a:p>
          <a:p>
            <a:pPr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инфракрасный, видимый, ультрафиолет,</a:t>
            </a:r>
          </a:p>
          <a:p>
            <a:pPr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Х-лучи.</a:t>
            </a:r>
          </a:p>
        </p:txBody>
      </p:sp>
      <p:pic>
        <p:nvPicPr>
          <p:cNvPr id="33796" name="Picture 5" descr="F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" y="3081499"/>
            <a:ext cx="523644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58927-B644-1C00-495C-1429EC9A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20</a:t>
            </a:fld>
            <a:endParaRPr lang="ru-RU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D49BB-6755-ED26-66BD-644BCDA8A97B}"/>
              </a:ext>
            </a:extLst>
          </p:cNvPr>
          <p:cNvSpPr txBox="1"/>
          <p:nvPr/>
        </p:nvSpPr>
        <p:spPr>
          <a:xfrm>
            <a:off x="304800" y="903176"/>
            <a:ext cx="8534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Electron Laser - вид лазера, излучение в котором генерируется моноэнергетическим пучком электронов, распространяющимся в ондуляторе - периодической системе отклоняющих (электрических или магнитных) полей. Электроны, совершая периодические колебания, излучают фотоны, энергия которых зависит от энергии электронов и параметров ондулятора.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BD704E-3A12-B058-9CED-24D7E1E9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34" y="2733999"/>
            <a:ext cx="3777831" cy="252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BBC22-7F3A-A573-4E53-2C631A19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8368" y="6562130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21</a:t>
            </a:fld>
            <a:endParaRPr lang="ru-RU" altLang="ru-RU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AA0A78-54B2-8624-AA44-8D60632657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Лазеры на свободных электронах (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FEL)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6BE80-1782-13AE-9A34-C4AA55867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2" y="2891861"/>
            <a:ext cx="7813675" cy="2931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3BCD5-0794-20B4-6E58-BC624F6A7B25}"/>
              </a:ext>
            </a:extLst>
          </p:cNvPr>
          <p:cNvSpPr txBox="1"/>
          <p:nvPr/>
        </p:nvSpPr>
        <p:spPr>
          <a:xfrm>
            <a:off x="245981" y="1371600"/>
            <a:ext cx="408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Схема лазера на свободных электронах </a:t>
            </a:r>
            <a:r>
              <a:rPr lang="ru-RU" sz="1800" b="1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 объемным резонатором</a:t>
            </a:r>
            <a:r>
              <a:rPr lang="ru-RU" sz="18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183D8-67B3-356E-5673-18EE5C5BCCFC}"/>
              </a:ext>
            </a:extLst>
          </p:cNvPr>
          <p:cNvSpPr txBox="1"/>
          <p:nvPr/>
        </p:nvSpPr>
        <p:spPr>
          <a:xfrm>
            <a:off x="457200" y="5747731"/>
            <a:ext cx="8347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проблема </a:t>
            </a:r>
            <a:r>
              <a:rPr lang="ru-RU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такои</a:t>
            </a:r>
            <a:r>
              <a:rPr lang="ru-RU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конфигурации для коротковолновых (рентгеновских) лазеров заключается в отсутствии подходящих </a:t>
            </a:r>
            <a:r>
              <a:rPr lang="ru-RU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отражателеи</a:t>
            </a:r>
            <a:r>
              <a:rPr lang="ru-RU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для длин волны порядка ангстрема и меньше.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FEL operating principle - FELIX Laboratory">
            <a:extLst>
              <a:ext uri="{FF2B5EF4-FFF2-40B4-BE49-F238E27FC236}">
                <a16:creationId xmlns:a16="http://schemas.microsoft.com/office/drawing/2014/main" id="{AABE266A-EBE6-AF55-900F-C13E4BA5B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7" y="1082456"/>
            <a:ext cx="4089400" cy="171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239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BBC22-7F3A-A573-4E53-2C631A19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8368" y="6562130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22</a:t>
            </a:fld>
            <a:endParaRPr lang="ru-RU" altLang="ru-RU" dirty="0"/>
          </a:p>
        </p:txBody>
      </p:sp>
      <p:pic>
        <p:nvPicPr>
          <p:cNvPr id="2050" name="Picture 2" descr="European X-ray Free-Electron Laser | Crystallography Reports">
            <a:extLst>
              <a:ext uri="{FF2B5EF4-FFF2-40B4-BE49-F238E27FC236}">
                <a16:creationId xmlns:a16="http://schemas.microsoft.com/office/drawing/2014/main" id="{8ABC12E6-A917-7061-4FCA-572708693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5" y="1981200"/>
            <a:ext cx="4773080" cy="353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8C0C87-A954-DF74-0489-05593FCD28FB}"/>
              </a:ext>
            </a:extLst>
          </p:cNvPr>
          <p:cNvSpPr txBox="1"/>
          <p:nvPr/>
        </p:nvSpPr>
        <p:spPr>
          <a:xfrm>
            <a:off x="28075" y="5638800"/>
            <a:ext cx="4648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Самосогласованная спонтанная эмиссия (</a:t>
            </a:r>
            <a:r>
              <a:rPr lang="en-GB" sz="18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SASE) </a:t>
            </a:r>
            <a:r>
              <a:rPr lang="ru-RU" sz="18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ондуляторе коротковолнового лазера на свободных электронах. </a:t>
            </a:r>
            <a:endParaRPr lang="ru-RU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AA0A78-54B2-8624-AA44-8D60632657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Лазеры на свободных электронах (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FEL)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DFEDA-1231-B021-0577-A7F951B72401}"/>
              </a:ext>
            </a:extLst>
          </p:cNvPr>
          <p:cNvSpPr txBox="1"/>
          <p:nvPr/>
        </p:nvSpPr>
        <p:spPr>
          <a:xfrm>
            <a:off x="228602" y="838200"/>
            <a:ext cx="87629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Настоящии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прорыв в создании коротковолновых (рентгеновских)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произошел после публикации в 1980 г. работы новосибирских физиков Е.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Салдина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А. Кондратенко, в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которои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впервые были представлены теория и общая схема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безрезонаторного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однопроходного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основанная на открытом авторами эффекте самоусиления спонтанного излучения (</a:t>
            </a:r>
            <a:r>
              <a:rPr lang="en-GB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SASE – Self-Amplified Spontaneous Emission). 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B6814-E61F-0FB9-9C17-EEC1586937C7}"/>
              </a:ext>
            </a:extLst>
          </p:cNvPr>
          <p:cNvSpPr txBox="1"/>
          <p:nvPr/>
        </p:nvSpPr>
        <p:spPr>
          <a:xfrm>
            <a:off x="4801154" y="1836777"/>
            <a:ext cx="419044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режиме </a:t>
            </a:r>
            <a:r>
              <a:rPr lang="en-GB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SASE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</a:t>
            </a:r>
            <a:r>
              <a:rPr lang="ru-RU" sz="14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взаимодействия</a:t>
            </a:r>
            <a:r>
              <a:rPr lang="ru-RU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электромагнитного излучения и электронов в ондуляторе происходит перераспределение электронного пучка в </a:t>
            </a:r>
            <a:r>
              <a:rPr lang="ru-RU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банчи</a:t>
            </a:r>
            <a:r>
              <a:rPr lang="ru-RU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расстояние между которыми равно длине волны генерируемого излучения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В процессе прохождения сгустка релятивистских электронов вдоль ондулятора электромагнитная волна, рожденная электронами в конце сгустка, набегает и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воздействует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 впереди идущие электроны, и в зависимости от положения в сгустке и фазы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набегающеи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волны одни электроны ускоряются, а другие замедляются. В результате электроны группируются в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банчи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представляющие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собои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когерентные элементарные излучатели, генерирующие когерентное рентгеновское излучение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схожее по характеристикам с излучением классического лазера. Выход в режим самоусиления и последующего насыщения требует некоторого времени и достигается при значительном увеличении длины ондулятора в сравнении с ондулятором СИ. 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611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6525"/>
            <a:ext cx="8229600" cy="914400"/>
          </a:xfrm>
        </p:spPr>
        <p:txBody>
          <a:bodyPr/>
          <a:lstStyle/>
          <a:p>
            <a: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FLASH - Free-Electron Laser</a:t>
            </a:r>
            <a:b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</a:br>
            <a: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2000, DESY, </a:t>
            </a:r>
            <a:r>
              <a:rPr lang="en-US" altLang="ru-RU" sz="36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Gamburg</a:t>
            </a:r>
            <a: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, Germany</a:t>
            </a:r>
            <a:endParaRPr lang="en-US" altLang="ru-RU" sz="36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DA686A-6EF5-9178-EA51-9A03363C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6232" y="6503403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23</a:t>
            </a:fld>
            <a:endParaRPr lang="ru-RU" alt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3CAFD-9C71-AF34-38CC-78FF73E08A53}"/>
              </a:ext>
            </a:extLst>
          </p:cNvPr>
          <p:cNvSpPr txBox="1"/>
          <p:nvPr/>
        </p:nvSpPr>
        <p:spPr>
          <a:xfrm>
            <a:off x="4850732" y="1366163"/>
            <a:ext cx="4191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 </a:t>
            </a:r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интенсивное короткоимпульсное излучение, длину волны которого можно настроить </a:t>
            </a:r>
            <a:r>
              <a:rPr 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изменяя энергию пучка электронов</a:t>
            </a:r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Выход </a:t>
            </a:r>
            <a:r>
              <a:rPr lang="en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мягкого рентгеновского излучения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составляет</a:t>
            </a:r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RU" b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b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фотонов на импульс длительностью 10</a:t>
            </a:r>
            <a:r>
              <a:rPr 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-20</a:t>
            </a:r>
            <a:r>
              <a:rPr lang="en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фс</a:t>
            </a:r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Яркость, когерентность и сверхкороткая длительность импульса вплоть до фемтосекундного режима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выдающиеся свойства, открывающие новую эру в изучении взаимодействия мягкого рентгеновского излучения с веществом.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изучать</a:t>
            </a:r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движени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атомов, фазовые переходы, расширение горячей плазмы и химические реакции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снимать фильмы о молекулах в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движении)</a:t>
            </a:r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69013-E797-CFE0-E840-18A289C17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" y="1317372"/>
            <a:ext cx="4521707" cy="5273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1ED24F-BC0B-471B-B70C-160B00218683}"/>
              </a:ext>
            </a:extLst>
          </p:cNvPr>
          <p:cNvSpPr/>
          <p:nvPr/>
        </p:nvSpPr>
        <p:spPr>
          <a:xfrm>
            <a:off x="50293" y="3657600"/>
            <a:ext cx="4521707" cy="914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CB6FE-3199-97B3-8AFE-83FA05DBC830}"/>
              </a:ext>
            </a:extLst>
          </p:cNvPr>
          <p:cNvSpPr/>
          <p:nvPr/>
        </p:nvSpPr>
        <p:spPr>
          <a:xfrm>
            <a:off x="50292" y="5847181"/>
            <a:ext cx="4521707" cy="656222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6525"/>
            <a:ext cx="8229600" cy="914400"/>
          </a:xfrm>
        </p:spPr>
        <p:txBody>
          <a:bodyPr/>
          <a:lstStyle/>
          <a:p>
            <a: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FLASH - Free-Electron Laser</a:t>
            </a:r>
            <a:b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</a:br>
            <a: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2000, DESY, </a:t>
            </a:r>
            <a:r>
              <a:rPr lang="en-US" altLang="ru-RU" sz="36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Gamburg</a:t>
            </a:r>
            <a: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, Germany</a:t>
            </a:r>
            <a:endParaRPr lang="en-US" altLang="ru-RU" sz="36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DA686A-6EF5-9178-EA51-9A03363C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3145" y="6459734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24</a:t>
            </a:fld>
            <a:endParaRPr lang="ru-RU" alt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7D1BD6-2C31-5AAA-0370-4AB4D11B6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417"/>
            <a:ext cx="9144000" cy="21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D341A83-4BDC-9C9D-A0CC-05184343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4" y="3721230"/>
            <a:ext cx="2470280" cy="21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2AD86E-0640-9372-B052-1490E5D81BA1}"/>
              </a:ext>
            </a:extLst>
          </p:cNvPr>
          <p:cNvSpPr txBox="1"/>
          <p:nvPr/>
        </p:nvSpPr>
        <p:spPr>
          <a:xfrm>
            <a:off x="0" y="5845173"/>
            <a:ext cx="26383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aerial view shows the FLASH facility with its two experimental halls "Kai Siegbahn" and "Albert Einstein" (August 2015).</a:t>
            </a:r>
            <a:endParaRPr lang="en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CB69883-A643-70CB-B3E6-6AEF33B38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19" y="3696092"/>
            <a:ext cx="3175329" cy="21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24CF0-FFFB-AF68-08D5-80F8C431BF9F}"/>
              </a:ext>
            </a:extLst>
          </p:cNvPr>
          <p:cNvSpPr txBox="1"/>
          <p:nvPr/>
        </p:nvSpPr>
        <p:spPr>
          <a:xfrm>
            <a:off x="2540889" y="5845173"/>
            <a:ext cx="3363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FLASH superconducting accelerating modules. Seven modules are installed, each module has a length of 12 m.</a:t>
            </a:r>
            <a:endParaRPr lang="en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E4FB1-AA17-6674-5B3B-2936ED7F35D4}"/>
              </a:ext>
            </a:extLst>
          </p:cNvPr>
          <p:cNvSpPr txBox="1"/>
          <p:nvPr/>
        </p:nvSpPr>
        <p:spPr>
          <a:xfrm>
            <a:off x="6284770" y="5845173"/>
            <a:ext cx="2590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FLASH 1 undulators.</a:t>
            </a:r>
            <a:endParaRPr lang="en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Key Parameters of Undulators Operated at FLASH">
            <a:extLst>
              <a:ext uri="{FF2B5EF4-FFF2-40B4-BE49-F238E27FC236}">
                <a16:creationId xmlns:a16="http://schemas.microsoft.com/office/drawing/2014/main" id="{687E9B85-F502-E585-7DC7-C897E226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54" y="3696092"/>
            <a:ext cx="3168712" cy="21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16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C010B9-B7E7-A0A6-BA8E-7206155B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86000"/>
            <a:ext cx="9001627" cy="4615564"/>
          </a:xfrm>
          <a:prstGeom prst="rect">
            <a:avLst/>
          </a:prstGeom>
        </p:spPr>
      </p:pic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373" y="62747"/>
            <a:ext cx="8859254" cy="971550"/>
          </a:xfrm>
        </p:spPr>
        <p:txBody>
          <a:bodyPr/>
          <a:lstStyle/>
          <a:p>
            <a:pPr algn="ctr">
              <a:buFontTx/>
              <a:buNone/>
            </a:pPr>
            <a:r>
              <a:rPr lang="en-RU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European X-ray Free Electron Laser </a:t>
            </a:r>
          </a:p>
          <a:p>
            <a:pPr algn="ctr">
              <a:buFontTx/>
              <a:buNone/>
            </a:pPr>
            <a:r>
              <a:rPr lang="ru-RU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DESY, </a:t>
            </a:r>
            <a:r>
              <a:rPr lang="en-GB" sz="3000" b="1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Hamburg, Germany</a:t>
            </a:r>
            <a:endParaRPr lang="en-US" altLang="ru-RU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BBC22-7F3A-A573-4E53-2C631A19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25</a:t>
            </a:fld>
            <a:endParaRPr lang="ru-RU" altLang="ru-RU"/>
          </a:p>
        </p:txBody>
      </p:sp>
      <p:pic>
        <p:nvPicPr>
          <p:cNvPr id="1026" name="Picture 2" descr="Изображение логотипа">
            <a:extLst>
              <a:ext uri="{FF2B5EF4-FFF2-40B4-BE49-F238E27FC236}">
                <a16:creationId xmlns:a16="http://schemas.microsoft.com/office/drawing/2014/main" id="{5596D184-49C2-396E-905D-9C322DBA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98091" cy="11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45FD2C2-CED0-AA88-4A51-4BD29C566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39" y="0"/>
            <a:ext cx="1568450" cy="11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AA3D4-AD16-F8BC-2138-2B2729825295}"/>
              </a:ext>
            </a:extLst>
          </p:cNvPr>
          <p:cNvSpPr txBox="1"/>
          <p:nvPr/>
        </p:nvSpPr>
        <p:spPr>
          <a:xfrm>
            <a:off x="142373" y="1217474"/>
            <a:ext cx="88592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еждународный проект</a:t>
            </a:r>
            <a:r>
              <a:rPr lang="ru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(разработан в </a:t>
            </a:r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DESY</a:t>
            </a:r>
            <a:r>
              <a:rPr lang="ru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созданию самого крупного в мире лазера на свободных электронах. Лазерная установка длиной 3,4 километра расположена в Германии на глубине от 6 до 38 метров под землёй и протянулась от лаборатории DESY в Гамбурге до окраины Шенефельда. </a:t>
            </a:r>
            <a:r>
              <a:rPr lang="en-US" altLang="ru-RU" sz="1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0.1 - 50 </a:t>
            </a:r>
            <a:r>
              <a:rPr lang="en-US" altLang="ru-RU" sz="18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Å</a:t>
            </a:r>
            <a:r>
              <a:rPr lang="en-US" altLang="ru-RU" sz="1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altLang="ru-RU" sz="18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ru-RU" sz="1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X/s</a:t>
            </a:r>
            <a:endParaRPr lang="ru-RU" sz="1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A5A88-7BBF-27D2-174A-8CE4D198D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143000"/>
            <a:ext cx="7357143" cy="4933741"/>
          </a:xfrm>
          <a:prstGeom prst="rect">
            <a:avLst/>
          </a:prstGeom>
        </p:spPr>
      </p:pic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373" y="62747"/>
            <a:ext cx="8859254" cy="971550"/>
          </a:xfrm>
        </p:spPr>
        <p:txBody>
          <a:bodyPr/>
          <a:lstStyle/>
          <a:p>
            <a:pPr algn="ctr">
              <a:buFontTx/>
              <a:buNone/>
            </a:pPr>
            <a:r>
              <a:rPr lang="en-RU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European X-ray Free Electron Laser </a:t>
            </a:r>
          </a:p>
          <a:p>
            <a:pPr algn="ctr">
              <a:buFontTx/>
              <a:buNone/>
            </a:pPr>
            <a:r>
              <a:rPr lang="ru-RU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DESY, </a:t>
            </a:r>
            <a:r>
              <a:rPr lang="en-GB" sz="3000" b="1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Hamburg, Germany</a:t>
            </a:r>
            <a:endParaRPr lang="en-US" altLang="ru-RU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BBC22-7F3A-A573-4E53-2C631A19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76637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26</a:t>
            </a:fld>
            <a:endParaRPr lang="ru-RU" altLang="ru-RU" dirty="0"/>
          </a:p>
        </p:txBody>
      </p:sp>
      <p:pic>
        <p:nvPicPr>
          <p:cNvPr id="1026" name="Picture 2" descr="Изображение логотипа">
            <a:extLst>
              <a:ext uri="{FF2B5EF4-FFF2-40B4-BE49-F238E27FC236}">
                <a16:creationId xmlns:a16="http://schemas.microsoft.com/office/drawing/2014/main" id="{5596D184-49C2-396E-905D-9C322DBA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98091" cy="11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45FD2C2-CED0-AA88-4A51-4BD29C566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39" y="0"/>
            <a:ext cx="1568450" cy="11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F0F125-766C-C9AA-3DB8-DD44ADFB29F0}"/>
              </a:ext>
            </a:extLst>
          </p:cNvPr>
          <p:cNvSpPr txBox="1"/>
          <p:nvPr/>
        </p:nvSpPr>
        <p:spPr>
          <a:xfrm>
            <a:off x="796258" y="6019800"/>
            <a:ext cx="7911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компоненты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Европейского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лазера на свободных электронах: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 –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ускорительныи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тоннель, б – инжектор, в – ондуляторы, г – экспериментальная станция </a:t>
            </a:r>
            <a:r>
              <a:rPr lang="en-GB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MID (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и динамика материалов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988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373" y="62747"/>
            <a:ext cx="8859254" cy="971550"/>
          </a:xfrm>
        </p:spPr>
        <p:txBody>
          <a:bodyPr/>
          <a:lstStyle/>
          <a:p>
            <a:pPr algn="ctr">
              <a:buFontTx/>
              <a:buNone/>
            </a:pPr>
            <a:r>
              <a:rPr lang="en-RU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European X-ray Free Electron Laser </a:t>
            </a:r>
          </a:p>
          <a:p>
            <a:pPr algn="ctr">
              <a:buFontTx/>
              <a:buNone/>
            </a:pPr>
            <a:r>
              <a:rPr lang="ru-RU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DESY, </a:t>
            </a:r>
            <a:r>
              <a:rPr lang="en-GB" sz="3000" b="1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Hamburg, Germany</a:t>
            </a:r>
            <a:endParaRPr lang="en-US" altLang="ru-RU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BBC22-7F3A-A573-4E53-2C631A19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76637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27</a:t>
            </a:fld>
            <a:endParaRPr lang="ru-RU" altLang="ru-RU" dirty="0"/>
          </a:p>
        </p:txBody>
      </p:sp>
      <p:pic>
        <p:nvPicPr>
          <p:cNvPr id="1026" name="Picture 2" descr="Изображение логотипа">
            <a:extLst>
              <a:ext uri="{FF2B5EF4-FFF2-40B4-BE49-F238E27FC236}">
                <a16:creationId xmlns:a16="http://schemas.microsoft.com/office/drawing/2014/main" id="{5596D184-49C2-396E-905D-9C322DBA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98091" cy="11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45FD2C2-CED0-AA88-4A51-4BD29C566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39" y="0"/>
            <a:ext cx="1568450" cy="11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757AA0-7E48-32FE-661C-861459B928A4}"/>
              </a:ext>
            </a:extLst>
          </p:cNvPr>
          <p:cNvSpPr txBox="1"/>
          <p:nvPr/>
        </p:nvSpPr>
        <p:spPr>
          <a:xfrm>
            <a:off x="3771734" y="1609580"/>
            <a:ext cx="4584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Йодопиридин (C5H4IN) состоит из одиннадцати атомов.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7C9441-F3A5-0EC6-4C2F-9D420D523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0" t="25098" r="17190" b="24459"/>
          <a:stretch/>
        </p:blipFill>
        <p:spPr bwMode="auto">
          <a:xfrm>
            <a:off x="1198090" y="1370051"/>
            <a:ext cx="2209800" cy="182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653ED6D-ABEF-9416-4B05-74B3942D5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353" y="3409184"/>
            <a:ext cx="3253847" cy="327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87EAD2F-1CE9-9512-33E7-689D3531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53" y="3429000"/>
            <a:ext cx="3253847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CEB087-ED03-1802-ACE4-3BFC3EEE7664}"/>
              </a:ext>
            </a:extLst>
          </p:cNvPr>
          <p:cNvSpPr txBox="1"/>
          <p:nvPr/>
        </p:nvSpPr>
        <p:spPr>
          <a:xfrm>
            <a:off x="3774240" y="2380790"/>
            <a:ext cx="5064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X-ray laser caused the molecules to explode (Coulomb Explosion), and the image was reconstructed from the pieces.</a:t>
            </a:r>
          </a:p>
        </p:txBody>
      </p:sp>
    </p:spTree>
    <p:extLst>
      <p:ext uri="{BB962C8B-B14F-4D97-AF65-F5344CB8AC3E}">
        <p14:creationId xmlns:p14="http://schemas.microsoft.com/office/powerpoint/2010/main" val="2330778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A8DB6A-BA7B-8592-08CE-C6C175F5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3918"/>
            <a:ext cx="7772400" cy="29276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4D13B-38CF-88B0-97FD-1CFE52DE2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28</a:t>
            </a:fld>
            <a:endParaRPr lang="ru-RU" alt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A673B-9500-57CC-C6DE-6D135618E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3" y="3792465"/>
            <a:ext cx="8211254" cy="3065535"/>
          </a:xfrm>
          <a:prstGeom prst="rect">
            <a:avLst/>
          </a:prstGeom>
        </p:spPr>
      </p:pic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552" y="3359758"/>
            <a:ext cx="3733800" cy="865414"/>
          </a:xfrm>
        </p:spPr>
        <p:txBody>
          <a:bodyPr/>
          <a:lstStyle/>
          <a:p>
            <a:r>
              <a:rPr lang="ru-RU" altLang="ru-RU" sz="1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Формирующие кольца – периметр 7 км;</a:t>
            </a:r>
          </a:p>
          <a:p>
            <a:r>
              <a:rPr lang="ru-RU" altLang="ru-RU" sz="1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Линейные ускорители - 2</a:t>
            </a:r>
            <a:r>
              <a:rPr lang="en-US" altLang="ru-RU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ru-RU" altLang="ru-RU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км;</a:t>
            </a:r>
          </a:p>
          <a:p>
            <a:r>
              <a:rPr lang="ru-RU" altLang="ru-RU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Полная энергия – 500 ГэВ;</a:t>
            </a:r>
            <a:endParaRPr lang="en-US" altLang="ru-RU" sz="1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76E38-3D17-BD9E-449E-7A463B90ECCC}"/>
              </a:ext>
            </a:extLst>
          </p:cNvPr>
          <p:cNvSpPr txBox="1"/>
          <p:nvPr/>
        </p:nvSpPr>
        <p:spPr>
          <a:xfrm>
            <a:off x="3352800" y="3341031"/>
            <a:ext cx="579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150 GeV electron beam goes through a 200 m undulator making photons </a:t>
            </a:r>
            <a:endParaRPr lang="en-GB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hit a titanium alloy target to produce positrons. </a:t>
            </a:r>
            <a:endParaRPr lang="en-GB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ILC">
            <a:extLst>
              <a:ext uri="{FF2B5EF4-FFF2-40B4-BE49-F238E27FC236}">
                <a16:creationId xmlns:a16="http://schemas.microsoft.com/office/drawing/2014/main" id="{521BBBFF-69FF-44E5-5AEF-929CE1479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53"/>
          <a:stretch/>
        </p:blipFill>
        <p:spPr bwMode="auto">
          <a:xfrm>
            <a:off x="-1" y="114909"/>
            <a:ext cx="1981201" cy="62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13823"/>
            <a:ext cx="8229600" cy="9906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Международный линейный коллайдер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32522"/>
            <a:ext cx="8229600" cy="1339077"/>
          </a:xfrm>
        </p:spPr>
        <p:txBody>
          <a:bodyPr/>
          <a:lstStyle/>
          <a:p>
            <a:r>
              <a:rPr lang="ru-RU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</a:t>
            </a:r>
            <a:r>
              <a:rPr lang="ru-RU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монохроматизации</a:t>
            </a:r>
            <a:r>
              <a:rPr lang="ru-RU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гамма-излучения </a:t>
            </a:r>
            <a:r>
              <a:rPr lang="ru-RU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высокои</a:t>
            </a:r>
            <a:r>
              <a:rPr lang="ru-RU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энергии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DFD13-66BA-C213-D278-D7434A03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77" y="6381750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29</a:t>
            </a:fld>
            <a:endParaRPr lang="ru-RU" alt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5690E-A5EB-14D0-A104-A109F9A44C8D}"/>
              </a:ext>
            </a:extLst>
          </p:cNvPr>
          <p:cNvSpPr txBox="1"/>
          <p:nvPr/>
        </p:nvSpPr>
        <p:spPr>
          <a:xfrm>
            <a:off x="342900" y="1997839"/>
            <a:ext cx="8458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Облучение электронами ориентированных монокристаллов</a:t>
            </a:r>
            <a:r>
              <a:rPr lang="en-US" sz="3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Дифракция гамма-лучей на кристаллах</a:t>
            </a:r>
            <a:r>
              <a:rPr lang="en-US" sz="3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0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Аннигиляция на лету быстрых позитронов</a:t>
            </a:r>
            <a:r>
              <a:rPr lang="en-US" sz="30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GB" sz="30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Меченые фотоны </a:t>
            </a:r>
            <a:r>
              <a:rPr lang="en-US" sz="30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GB" sz="30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tagging photons;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Комптон-эффект на движущемся электроне</a:t>
            </a:r>
            <a:r>
              <a:rPr lang="en-US" sz="30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30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ru-RU" altLang="ru-RU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28800" y="1165225"/>
            <a:ext cx="5791200" cy="4525963"/>
          </a:xfrm>
        </p:spPr>
        <p:txBody>
          <a:bodyPr/>
          <a:lstStyle/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Калибровка детекторов;</a:t>
            </a:r>
          </a:p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Получение нейтронов;</a:t>
            </a:r>
          </a:p>
          <a:p>
            <a:pPr>
              <a:defRPr/>
            </a:pPr>
            <a:r>
              <a:rPr lang="el-GR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-активационный анализ;</a:t>
            </a:r>
          </a:p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Производство изотопов;</a:t>
            </a:r>
          </a:p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Физика реакций;</a:t>
            </a:r>
          </a:p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Структурные исследования;</a:t>
            </a:r>
          </a:p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Медицина (диагностика, лечение);</a:t>
            </a:r>
          </a:p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Техника (дефектоскопия);</a:t>
            </a:r>
          </a:p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Литография (микроэлектроника);</a:t>
            </a:r>
          </a:p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Стандарты частоты </a:t>
            </a:r>
            <a:r>
              <a:rPr lang="ru-RU" sz="2400" b="1" baseline="30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229</a:t>
            </a:r>
            <a:r>
              <a:rPr lang="en-US" sz="2400" b="1" baseline="30000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(времени).</a:t>
            </a:r>
          </a:p>
          <a:p>
            <a:pPr>
              <a:defRPr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3270C-DB93-A9A7-E858-A71F8C91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7515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457200" y="32523"/>
            <a:ext cx="82296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Излучение фотонов из ориентированных монокристаллов</a:t>
            </a:r>
            <a:endParaRPr lang="ru-RU" altLang="ru-RU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27088" y="4810275"/>
            <a:ext cx="4880826" cy="1876231"/>
          </a:xfrm>
        </p:spPr>
        <p:txBody>
          <a:bodyPr/>
          <a:lstStyle/>
          <a:p>
            <a:pPr>
              <a:defRPr/>
            </a:pPr>
            <a:r>
              <a:rPr lang="ru-RU" sz="22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Кристаллы алмаза 0.5 - 2.0 мм;</a:t>
            </a:r>
          </a:p>
          <a:p>
            <a:pPr>
              <a:defRPr/>
            </a:pPr>
            <a:r>
              <a:rPr lang="ru-RU" sz="22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Когерентное излучение;</a:t>
            </a:r>
          </a:p>
          <a:p>
            <a:pPr>
              <a:defRPr/>
            </a:pPr>
            <a:r>
              <a:rPr lang="ru-RU" sz="22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ΔЕ/Е ≈ 10%;</a:t>
            </a:r>
          </a:p>
          <a:p>
            <a:pPr>
              <a:defRPr/>
            </a:pPr>
            <a:r>
              <a:rPr lang="ru-RU" sz="22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При </a:t>
            </a:r>
            <a:r>
              <a:rPr lang="ru-RU" sz="22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ru-RU" sz="2200" b="1" baseline="-25000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ru-RU" sz="22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= 1 ГэВ Е</a:t>
            </a:r>
            <a:r>
              <a:rPr lang="el-GR" sz="2200" b="1" baseline="-25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ru-RU" sz="22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= 100 – 500 МэВ.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BBDB7-929F-CC8D-FD50-16F25128F9D6}"/>
              </a:ext>
            </a:extLst>
          </p:cNvPr>
          <p:cNvSpPr txBox="1"/>
          <p:nvPr/>
        </p:nvSpPr>
        <p:spPr>
          <a:xfrm>
            <a:off x="190500" y="1154539"/>
            <a:ext cx="8763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Спектр когерентного излучения из кристалла, облучаемого электронами, кроме тормозной компоненты содержит несколько пиков, один из которых (при меньшей энергии) имеет максимальную интенсивность. Количество фотонов в главном пике достаточно велико 10</a:t>
            </a:r>
            <a:r>
              <a:rPr lang="ru-RU" sz="1400" b="1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9-10</a:t>
            </a:r>
            <a:r>
              <a:rPr lang="ru-RU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шт</a:t>
            </a:r>
            <a:r>
              <a:rPr lang="ru-RU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/с). Настройка по энергии осуществляется путем вращения кристалла относительно направления подающего пучка.</a:t>
            </a:r>
            <a:endParaRPr lang="en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6D7671-3BE3-1787-950A-5CA6DD78D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0" y="2385893"/>
            <a:ext cx="4247267" cy="20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7B9BB-8E45-3C57-6C9E-1560E177322E}"/>
              </a:ext>
            </a:extLst>
          </p:cNvPr>
          <p:cNvSpPr txBox="1"/>
          <p:nvPr/>
        </p:nvSpPr>
        <p:spPr>
          <a:xfrm>
            <a:off x="124368" y="4648200"/>
            <a:ext cx="40767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Слева: спектр гамма-квантов, образующихся в результате когерентного рассеяния электронов с энергией 1 ГэВ в кристалле алмаза: 1,2 — экспериментальные данные; сплошные кривые получены методом наименьших квадратов; Справа: Расчетный спектр (а) и коэффициент поляризации (б) для фотонов, образующихся при когерентном излучении электронов в кристалле алмаза (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l-GR" sz="1200" b="1" i="0" u="none" strike="noStrike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γ </a:t>
            </a:r>
            <a:r>
              <a:rPr lang="el-GR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6 </a:t>
            </a:r>
            <a:r>
              <a:rPr lang="ru-RU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ГэВ).</a:t>
            </a:r>
            <a:endParaRPr lang="en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DCB92-4DCF-260F-34B6-3BCCFF29A169}"/>
              </a:ext>
            </a:extLst>
          </p:cNvPr>
          <p:cNvSpPr txBox="1"/>
          <p:nvPr/>
        </p:nvSpPr>
        <p:spPr>
          <a:xfrm>
            <a:off x="4381501" y="2228354"/>
            <a:ext cx="457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энергии электронов 1 ГэВ диапазон энергий гамма-квантов составляет 100 – 550 МэВ. Поскольку спектр гамма-квантов существенно зависит от угла излучения, для повышения точности измерений, он постоянно </a:t>
            </a:r>
            <a:r>
              <a:rPr lang="ru-RU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мониторируется</a:t>
            </a:r>
            <a:r>
              <a:rPr lang="ru-RU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магнитным спектрометром. Следует отметить, что существенным достоинством работы с монокристаллами является возможность получения поляризованного гамма-пучка. К сожалению, эта поляризация не может регулироваться в процессе эксперимента и ее величина далека от 100%.</a:t>
            </a:r>
            <a:endParaRPr lang="en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DFD13-66BA-C213-D278-D7434A03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77" y="6381750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30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55028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D9CC4-4746-B109-F953-161EFB35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3" y="3010031"/>
            <a:ext cx="8790523" cy="3847969"/>
          </a:xfrm>
          <a:prstGeom prst="rect">
            <a:avLst/>
          </a:prstGeom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Кристаллический монохроматор</a:t>
            </a:r>
            <a:endParaRPr lang="ru-RU" altLang="ru-RU" sz="4000" b="1" dirty="0">
              <a:solidFill>
                <a:srgbClr val="FF33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A3463A-1A49-FBF7-7A4F-97F322DE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7999" y="6341645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31</a:t>
            </a:fld>
            <a:endParaRPr lang="ru-RU" alt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52B8E-8012-0E79-EB2A-524685531C98}"/>
              </a:ext>
            </a:extLst>
          </p:cNvPr>
          <p:cNvSpPr txBox="1"/>
          <p:nvPr/>
        </p:nvSpPr>
        <p:spPr>
          <a:xfrm>
            <a:off x="152399" y="838200"/>
            <a:ext cx="88392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ерв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ом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кристалл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 гамма-лучи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испытывают дифракцию 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зависимости от угла падения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чем осуществляется 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монохроматиз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ация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излучени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второй кристалл регулирует высоту и направление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пучка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Отбор по энергии осуществляется за счет вращения плоскости кристалла и горизонтальной фокусировки за счет сагиттального изгиба второго кристалла.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Кристалл кремния широко используется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ввиду 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его высокой теплопроводности и массового производства в виде идеального монокристалла размером в десятки сантиметров. Поскольку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пучок гамма-квантов теряет энергию в кристалле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требуется охлаждение жидким азотом, чтобы минимизировать механическую деформацию.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32006-0493-17CC-048E-06095C40E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82356"/>
            <a:ext cx="1656347" cy="123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78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039E4-75FD-2ACE-9AF9-1A5273F9C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" t="7351"/>
          <a:stretch/>
        </p:blipFill>
        <p:spPr>
          <a:xfrm>
            <a:off x="0" y="878038"/>
            <a:ext cx="7867212" cy="3587850"/>
          </a:xfrm>
          <a:prstGeom prst="rect">
            <a:avLst/>
          </a:prstGeom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819263" y="148557"/>
            <a:ext cx="7772400" cy="990600"/>
          </a:xfrm>
        </p:spPr>
        <p:txBody>
          <a:bodyPr/>
          <a:lstStyle/>
          <a:p>
            <a:r>
              <a:rPr lang="en-RU" sz="2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RU" sz="22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ater-cooled multilayer monochromator (MLM) system </a:t>
            </a:r>
            <a:r>
              <a:rPr lang="en-GB" sz="2200" b="1" i="0" u="none" strike="noStrike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BioCAT</a:t>
            </a:r>
            <a:r>
              <a:rPr lang="en-GB" sz="22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Beamline 18ID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Argonne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National Laboratory, USA</a:t>
            </a:r>
            <a:endParaRPr lang="ru-RU" altLang="ru-RU" sz="2200" b="1" dirty="0">
              <a:solidFill>
                <a:srgbClr val="FF0000"/>
              </a:solidFill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1800" y="2895600"/>
            <a:ext cx="2351314" cy="106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E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E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10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-4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;</a:t>
            </a:r>
            <a:endParaRPr lang="ru-RU" altLang="ru-RU" sz="2000" b="1" baseline="300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7 ÷ 70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кэВ;</a:t>
            </a:r>
          </a:p>
          <a:p>
            <a:pPr>
              <a:lnSpc>
                <a:spcPct val="80000"/>
              </a:lnSpc>
            </a:pP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l-GR" altLang="ru-RU" sz="20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2·10</a:t>
            </a:r>
            <a:r>
              <a:rPr lang="en-US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1/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сек</a:t>
            </a:r>
            <a:endParaRPr lang="en-US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A3463A-1A49-FBF7-7A4F-97F322DE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32</a:t>
            </a:fld>
            <a:endParaRPr lang="ru-RU" altLang="ru-RU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4DFCDE3-6339-7AE6-1E7E-435B3A95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463" y="4572000"/>
            <a:ext cx="4191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27FFCFC-1FB4-4CA2-53DE-AC2D2F878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7" y="4572000"/>
            <a:ext cx="4191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A9D25-94BD-8101-350C-0E2114D2F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43675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33</a:t>
            </a:fld>
            <a:endParaRPr lang="ru-RU" alt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0A16F-0049-6093-E405-CB846674810F}"/>
              </a:ext>
            </a:extLst>
          </p:cNvPr>
          <p:cNvSpPr txBox="1"/>
          <p:nvPr/>
        </p:nvSpPr>
        <p:spPr>
          <a:xfrm>
            <a:off x="5029200" y="3733800"/>
            <a:ext cx="3962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– пучок моноэнергетических электронов,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тормозная мишень, </a:t>
            </a:r>
          </a:p>
          <a:p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– тормозное излучение, </a:t>
            </a:r>
          </a:p>
          <a:p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– исследуемая мишень, </a:t>
            </a:r>
          </a:p>
          <a:p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– детектор рассеянных электронов, </a:t>
            </a:r>
          </a:p>
          <a:p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– рассеянные электроны, </a:t>
            </a:r>
          </a:p>
          <a:p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 – схема совпадений, </a:t>
            </a:r>
          </a:p>
          <a:p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 – продукты </a:t>
            </a:r>
            <a:r>
              <a:rPr lang="ru-RU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фотоядернои</a:t>
            </a:r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реакции, </a:t>
            </a:r>
          </a:p>
          <a:p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 – детектор продуктов фотоядерных реакций, 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– </a:t>
            </a:r>
            <a:r>
              <a:rPr lang="ru-RU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магнитныи</a:t>
            </a:r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спектрометр.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349F0-8403-6C2E-F2FD-1190EFB55D99}"/>
              </a:ext>
            </a:extLst>
          </p:cNvPr>
          <p:cNvSpPr txBox="1"/>
          <p:nvPr/>
        </p:nvSpPr>
        <p:spPr>
          <a:xfrm>
            <a:off x="266700" y="686812"/>
            <a:ext cx="8610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этом методе облучение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исследуемои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мишени производится пучком тормозного излучения, и для каждого случая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фотоядернои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реакции определяется энергия фотона,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эту реакцию вызвал.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Пучок моноэнергетических электронов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выводится из ускорителя и направляется на тормозную мишень 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расположенную вне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ускорительнои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камеры. Электрон с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энергиеи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𝐸</a:t>
            </a:r>
            <a:r>
              <a:rPr lang="en-US" sz="1600" b="1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взаимодействуя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тормознои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мишенью 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испускает фотон 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энергиеи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𝐸</a:t>
            </a:r>
            <a:r>
              <a:rPr lang="ru-RU" sz="1600" b="1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𝛾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выходит из неё с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меньшеи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энергиеи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𝐸. Фотон попадает далее на исследуемую мишень 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вызывает фотоядерную реакцию. Поскольку 𝐸</a:t>
            </a:r>
            <a:r>
              <a:rPr lang="en-US" sz="1600" b="1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𝐸</a:t>
            </a:r>
            <a:r>
              <a:rPr lang="ru-RU" sz="1600" b="1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𝛾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𝐸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однозначно связаны соотношением 𝐸</a:t>
            </a:r>
            <a:r>
              <a:rPr lang="ru-RU" sz="1600" b="1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𝛾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𝐸</a:t>
            </a:r>
            <a:r>
              <a:rPr lang="en-US" sz="1600" b="1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−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𝐸, то, измерив (5) энергию 𝐸 рассеянного электрона 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зарегистрировав его на совпадение (7) с продуктами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фотоядернои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реакции 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находят энергию 𝐸</a:t>
            </a:r>
            <a:r>
              <a:rPr lang="ru-RU" sz="1600" b="1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𝛾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фотона, </a:t>
            </a:r>
            <a:r>
              <a:rPr lang="ru-RU" sz="16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которыи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эту реакцию вызвал (𝐸</a:t>
            </a:r>
            <a:r>
              <a:rPr lang="en-US" sz="1600" b="1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известна, так как определяется режимом работы ускорителя).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Энергию рассеянного электрона определяют с помощью магнитного спектрометра 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7EA3A-B30C-B241-FAD8-059F33DF7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60"/>
          <a:stretch/>
        </p:blipFill>
        <p:spPr>
          <a:xfrm>
            <a:off x="990600" y="3697420"/>
            <a:ext cx="3736210" cy="316058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8589DFC-F889-0EB7-2B4D-709A9162B9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26029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Меченые фотоны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tagging photons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597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ectron-positron annihilation | Download Scientific Diagram">
            <a:extLst>
              <a:ext uri="{FF2B5EF4-FFF2-40B4-BE49-F238E27FC236}">
                <a16:creationId xmlns:a16="http://schemas.microsoft.com/office/drawing/2014/main" id="{5858766D-2174-90DF-3E2C-2EA71AD86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78886"/>
            <a:ext cx="3048000" cy="349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835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Аннигиляция на лету быстрых позитронов</a:t>
            </a:r>
            <a:endParaRPr lang="ru-RU" altLang="ru-RU" sz="3200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44549"/>
            <a:ext cx="6248400" cy="5876925"/>
          </a:xfrm>
        </p:spPr>
        <p:txBody>
          <a:bodyPr/>
          <a:lstStyle/>
          <a:p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Быстрый позитрон с энергией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altLang="ru-RU" sz="2200" b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двигаясь в веществе, может испытать аннигиляцию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аннигиляции позитрона могут образовываться два и более фотонов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Вероятность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трёхфотонной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аннигиляции в 370 раз меньше двухфотонной;</a:t>
            </a:r>
          </a:p>
          <a:p>
            <a:pPr marL="0" indent="0">
              <a:buNone/>
            </a:pP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вероятно испускание двух фотонов в противоположных направлениях под углами, близкими к 0 и 180°;</a:t>
            </a:r>
          </a:p>
          <a:p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l-GR" altLang="ru-RU" sz="22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ru-RU" sz="22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≈ E</a:t>
            </a:r>
            <a:r>
              <a:rPr lang="en-US" altLang="ru-RU" sz="22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m</a:t>
            </a:r>
            <a:r>
              <a:rPr lang="en-US" altLang="ru-RU" sz="22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/2; E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2(180</a:t>
            </a:r>
            <a:r>
              <a:rPr lang="en-US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≈ m</a:t>
            </a:r>
            <a:r>
              <a:rPr lang="en-US" altLang="ru-RU" sz="22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/2;</a:t>
            </a:r>
          </a:p>
          <a:p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Выход 10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÷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-7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ru-RU" sz="2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50" y="3124200"/>
            <a:ext cx="2732139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F16BD-E09B-89F6-DB4E-78BB890B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34</a:t>
            </a:fld>
            <a:endParaRPr lang="ru-RU" altLang="ru-RU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Аннигиляция на лету быстрых позитронов</a:t>
            </a:r>
            <a:b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Lawrence</a:t>
            </a:r>
            <a:r>
              <a:rPr lang="ru-RU" altLang="ru-RU" sz="1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16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Radiation</a:t>
            </a:r>
            <a:r>
              <a:rPr lang="ru-RU" altLang="ru-RU" sz="1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Laboratory, University </a:t>
            </a:r>
            <a:r>
              <a:rPr lang="ru-RU" altLang="ru-RU" sz="16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of</a:t>
            </a:r>
            <a:r>
              <a:rPr lang="ru-RU" altLang="ru-RU" sz="1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California, </a:t>
            </a:r>
            <a:r>
              <a:rPr lang="ru-RU" altLang="ru-RU" sz="16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Livermore</a:t>
            </a:r>
            <a:r>
              <a:rPr lang="ru-RU" altLang="ru-RU" sz="1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ru-RU" sz="1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USA</a:t>
            </a:r>
            <a:endParaRPr lang="ru-RU" altLang="ru-RU" sz="4000" b="1" dirty="0">
              <a:solidFill>
                <a:srgbClr val="FF33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A414A-5E4F-A4AD-30D6-6B7BE7B0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6231" y="6543675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35</a:t>
            </a:fld>
            <a:endParaRPr lang="ru-RU" alt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401E0-17D8-DAC1-5190-0A6CFC9B9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28162"/>
            <a:ext cx="7315199" cy="2557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68ACF-2346-75C4-9657-19855BB2A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01811"/>
            <a:ext cx="4572000" cy="2279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B1BF2C-FE05-2373-19F1-6E61E3C8DBE7}"/>
              </a:ext>
            </a:extLst>
          </p:cNvPr>
          <p:cNvSpPr txBox="1"/>
          <p:nvPr/>
        </p:nvSpPr>
        <p:spPr>
          <a:xfrm>
            <a:off x="5089358" y="5103674"/>
            <a:ext cx="41268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1, 4, 5 − секции </a:t>
            </a:r>
            <a:r>
              <a:rPr lang="ru-RU" sz="12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линейного</a:t>
            </a:r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ускорителя;</a:t>
            </a:r>
            <a:b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2 − конвертор из тантала или вольфрама (2,5 мм); </a:t>
            </a:r>
            <a:endParaRPr lang="en-US" sz="12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3 − </a:t>
            </a:r>
            <a:r>
              <a:rPr lang="ru-RU" sz="12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магнитныи</a:t>
            </a:r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анализатор;</a:t>
            </a:r>
            <a:b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6, 11, 15 − отклоняющие магниты;</a:t>
            </a:r>
            <a:b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7, 10 − щели из алюминия;</a:t>
            </a:r>
            <a:b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8, 9, 12, 13 − квадрупольные линзы;</a:t>
            </a:r>
            <a:b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14 − </a:t>
            </a:r>
            <a:r>
              <a:rPr lang="ru-RU" sz="12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аннигиляционная</a:t>
            </a:r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мишень из </a:t>
            </a:r>
            <a:r>
              <a:rPr lang="en-GB" sz="12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LiH</a:t>
            </a:r>
            <a:r>
              <a:rPr lang="en-GB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(0,15 </a:t>
            </a:r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мм), </a:t>
            </a:r>
            <a:r>
              <a:rPr lang="en-GB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или жидкого водорода; </a:t>
            </a:r>
            <a:endParaRPr lang="en-US" sz="12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16 − </a:t>
            </a:r>
            <a:r>
              <a:rPr lang="ru-RU" sz="1200" b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свинцовыи</a:t>
            </a:r>
            <a:r>
              <a:rPr lang="ru-RU" sz="12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коллиматор. </a:t>
            </a:r>
            <a:endParaRPr lang="ru-RU" sz="1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CDF12-527D-5F6B-A9DB-FC4846AC1208}"/>
              </a:ext>
            </a:extLst>
          </p:cNvPr>
          <p:cNvSpPr txBox="1"/>
          <p:nvPr/>
        </p:nvSpPr>
        <p:spPr>
          <a:xfrm>
            <a:off x="533400" y="4983442"/>
            <a:ext cx="16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Тормозное </a:t>
            </a:r>
            <a:r>
              <a:rPr lang="ru-RU" altLang="ru-RU" sz="1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излучение</a:t>
            </a:r>
            <a:endParaRPr lang="en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492D9-3E8B-0170-FADA-640DC5F79B17}"/>
              </a:ext>
            </a:extLst>
          </p:cNvPr>
          <p:cNvSpPr txBox="1"/>
          <p:nvPr/>
        </p:nvSpPr>
        <p:spPr>
          <a:xfrm>
            <a:off x="228600" y="1003142"/>
            <a:ext cx="86868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Позитроны получают, направляя электроны, ускоренные до 10 МэВ в секции 1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линейного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ускорителя, на тугоплавкую мишень (конвертор 2) с высоким 𝑍. Тормозное излучение</a:t>
            </a:r>
            <a:r>
              <a:rPr lang="en-US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2, образует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нём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𝑒</a:t>
            </a:r>
            <a:r>
              <a:rPr lang="ru-RU" sz="1400" b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𝑒</a:t>
            </a:r>
            <a:r>
              <a:rPr lang="ru-RU" sz="1400" b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-пары.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Магнитныи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анализатор 3 выделяет небольшую часть 𝑒</a:t>
            </a:r>
            <a:r>
              <a:rPr lang="ru-RU" sz="1400" b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заключенных в узком интервале энергий и углов, которые могут быть ускорены последующими секциями 4 и 5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линейного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ускорителя. В этих двух секциях энергия позитронов доводится примерно до 30 МэВ. Далее используется система параллельного переноса пучка позитронов с помощью отклоняющих магнитов 6 и 11. В окончательном виде этот пучок попадает на </a:t>
            </a:r>
            <a:r>
              <a:rPr lang="ru-RU" sz="1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аннигиляционную</a:t>
            </a: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мишень 14.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92163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Комптон-эффект на покоящемся электроне</a:t>
            </a:r>
            <a:endParaRPr lang="ru-RU" altLang="ru-RU" sz="3200" b="1" dirty="0">
              <a:solidFill>
                <a:srgbClr val="FF3300"/>
              </a:solidFill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333" y="5000654"/>
            <a:ext cx="8229600" cy="1754821"/>
          </a:xfrm>
        </p:spPr>
        <p:txBody>
          <a:bodyPr/>
          <a:lstStyle/>
          <a:p>
            <a:r>
              <a:rPr lang="en-US" altLang="ru-RU" sz="1900" dirty="0"/>
              <a:t>                 </a:t>
            </a:r>
          </a:p>
          <a:p>
            <a:endParaRPr lang="en-US" altLang="ru-RU" sz="1900" dirty="0"/>
          </a:p>
          <a:p>
            <a:r>
              <a:rPr lang="ru-RU" altLang="ru-RU" sz="1900" b="1" dirty="0">
                <a:latin typeface="Times New Roman" panose="02020603050405020304" pitchFamily="18" charset="0"/>
              </a:rPr>
              <a:t>Энергия от</a:t>
            </a:r>
            <a:r>
              <a:rPr lang="en-US" altLang="ru-RU" sz="1900" b="1" dirty="0">
                <a:latin typeface="Times New Roman" panose="02020603050405020304" pitchFamily="18" charset="0"/>
              </a:rPr>
              <a:t> mc</a:t>
            </a:r>
            <a:r>
              <a:rPr lang="en-US" altLang="ru-RU" sz="19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ru-RU" sz="1900" b="1" dirty="0">
                <a:latin typeface="Times New Roman" panose="02020603050405020304" pitchFamily="18" charset="0"/>
              </a:rPr>
              <a:t>/2 </a:t>
            </a:r>
            <a:r>
              <a:rPr lang="ru-RU" altLang="ru-RU" sz="1900" b="1" dirty="0">
                <a:latin typeface="Times New Roman" panose="02020603050405020304" pitchFamily="18" charset="0"/>
              </a:rPr>
              <a:t>до </a:t>
            </a:r>
            <a:r>
              <a:rPr lang="en-US" altLang="ru-RU" sz="1900" b="1" dirty="0">
                <a:latin typeface="Times New Roman" panose="02020603050405020304" pitchFamily="18" charset="0"/>
              </a:rPr>
              <a:t>E</a:t>
            </a:r>
            <a:r>
              <a:rPr lang="el-GR" altLang="ru-RU" sz="19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ru-RU" sz="19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altLang="ru-RU" sz="1900" b="1" dirty="0">
                <a:latin typeface="Times New Roman" panose="02020603050405020304" pitchFamily="18" charset="0"/>
              </a:rPr>
              <a:t>Энергетическое разрешение 1-3%</a:t>
            </a:r>
            <a:r>
              <a:rPr lang="en-US" altLang="ru-RU" sz="1900" b="1" dirty="0">
                <a:latin typeface="Times New Roman" panose="02020603050405020304" pitchFamily="18" charset="0"/>
              </a:rPr>
              <a:t>,</a:t>
            </a:r>
          </a:p>
          <a:p>
            <a:r>
              <a:rPr lang="ru-RU" altLang="ru-RU" sz="1900" b="1" dirty="0">
                <a:latin typeface="Times New Roman" panose="02020603050405020304" pitchFamily="18" charset="0"/>
              </a:rPr>
              <a:t>интенсивность фотонов </a:t>
            </a:r>
            <a:r>
              <a:rPr lang="en-US" altLang="ru-RU" sz="1900" b="1" dirty="0">
                <a:latin typeface="Times New Roman" panose="02020603050405020304" pitchFamily="18" charset="0"/>
              </a:rPr>
              <a:t>- </a:t>
            </a:r>
            <a:r>
              <a:rPr lang="ru-RU" altLang="ru-RU" sz="1900" b="1" dirty="0">
                <a:latin typeface="Times New Roman" panose="02020603050405020304" pitchFamily="18" charset="0"/>
              </a:rPr>
              <a:t>1 квант/эВ.с.см</a:t>
            </a:r>
            <a:r>
              <a:rPr lang="ru-RU" altLang="ru-RU" sz="1900" b="1" baseline="30000" dirty="0">
                <a:latin typeface="Times New Roman" panose="02020603050405020304" pitchFamily="18" charset="0"/>
              </a:rPr>
              <a:t>2</a:t>
            </a:r>
            <a:r>
              <a:rPr lang="ru-RU" altLang="ru-RU" sz="1900" b="1" dirty="0">
                <a:latin typeface="Times New Roman" panose="02020603050405020304" pitchFamily="18" charset="0"/>
              </a:rPr>
              <a:t> </a:t>
            </a:r>
            <a:endParaRPr lang="el-GR" altLang="ru-RU" sz="1900" b="1" dirty="0">
              <a:latin typeface="Times New Roman" panose="02020603050405020304" pitchFamily="18" charset="0"/>
            </a:endParaRP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26479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F53C02-45BF-C697-4AB1-875D74D3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8787" y="6473578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36</a:t>
            </a:fld>
            <a:endParaRPr lang="ru-RU" alt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6E12A-541F-FE79-E8A9-7175F7DC8FD4}"/>
              </a:ext>
            </a:extLst>
          </p:cNvPr>
          <p:cNvSpPr txBox="1"/>
          <p:nvPr/>
        </p:nvSpPr>
        <p:spPr>
          <a:xfrm>
            <a:off x="304800" y="430917"/>
            <a:ext cx="8648867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RU" sz="21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RU" sz="21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рассеяние электромагнитного излучения на свободном электроне, сопровождающееся уменьшением частоты излучения (открыто А. Комптоном в 1923 г). В этом процессе электромагнитное излучение ведёт себя как поток отдельных частиц (корпускул). Рассеиваясь на покоящемся электроне, фотон передаёт ему часть своей энергии и импульса и меняет направление своего движения. Электрон в результате рассеяния начинает двигаться. Фотон после рассеяния будет иметь энергию  меньшую, чем его энергия до рассеяния. Соответственно после рассеяния длина волны фотона увеличится. </a:t>
            </a:r>
            <a:r>
              <a:rPr lang="en-RU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длины волны при комптоновском рассеянии определяется лишь углом рассеяния γ-кванта.</a:t>
            </a:r>
          </a:p>
          <a:p>
            <a:endParaRPr lang="en-RU" sz="21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D376703-7128-35DA-8C00-B30ACBA6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4143860"/>
            <a:ext cx="4710234" cy="26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Обратное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(inverse)</a:t>
            </a:r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комптоновское рассеяние фотонов на электронах</a:t>
            </a:r>
            <a:endParaRPr lang="ru-RU" altLang="ru-RU" sz="4000" dirty="0"/>
          </a:p>
        </p:txBody>
      </p:sp>
      <p:pic>
        <p:nvPicPr>
          <p:cNvPr id="522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5" y="2865744"/>
            <a:ext cx="3794125" cy="266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" y="3121068"/>
            <a:ext cx="4323792" cy="122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9" name="Text Box 6"/>
          <p:cNvSpPr txBox="1">
            <a:spLocks noChangeArrowheads="1"/>
          </p:cNvSpPr>
          <p:nvPr/>
        </p:nvSpPr>
        <p:spPr bwMode="auto">
          <a:xfrm>
            <a:off x="192352" y="4256621"/>
            <a:ext cx="3794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</a:t>
            </a:r>
            <a:r>
              <a:rPr lang="en-US" altLang="ru-RU" sz="1800" b="1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&gt;&gt; E</a:t>
            </a:r>
            <a:r>
              <a:rPr lang="el-GR" altLang="ru-RU" sz="18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ru-RU" sz="18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180</a:t>
            </a:r>
            <a:r>
              <a:rPr lang="en-US" altLang="ru-RU" sz="18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(</a:t>
            </a:r>
            <a:r>
              <a:rPr lang="el-GR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l-GR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ru-RU" sz="18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l-GR" altLang="ru-RU" sz="1800" b="1" baseline="30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23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90791"/>
            <a:ext cx="4040188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1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/>
          <a:stretch/>
        </p:blipFill>
        <p:spPr bwMode="auto">
          <a:xfrm>
            <a:off x="3092469" y="5557419"/>
            <a:ext cx="5051425" cy="137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32" name="Text Box 9"/>
          <p:cNvSpPr txBox="1">
            <a:spLocks noChangeArrowheads="1"/>
          </p:cNvSpPr>
          <p:nvPr/>
        </p:nvSpPr>
        <p:spPr bwMode="auto">
          <a:xfrm>
            <a:off x="4192588" y="4819216"/>
            <a:ext cx="26562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l-GR" altLang="ru-RU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ru-RU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1.78 </a:t>
            </a:r>
            <a:r>
              <a:rPr lang="ru-RU" altLang="ru-RU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 (рубиновый лазер)</a:t>
            </a:r>
            <a:endParaRPr lang="el-GR" altLang="ru-RU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4882A-CD1F-7F6E-1BF9-5A0A4A2B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2011" y="6485195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37</a:t>
            </a:fld>
            <a:endParaRPr lang="ru-RU" alt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ADC45-1A39-606B-00C9-E1F2275B98B6}"/>
              </a:ext>
            </a:extLst>
          </p:cNvPr>
          <p:cNvSpPr txBox="1"/>
          <p:nvPr/>
        </p:nvSpPr>
        <p:spPr>
          <a:xfrm>
            <a:off x="192352" y="1069858"/>
            <a:ext cx="87992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электрон, на котором рассеивается фотон, является ультрарелятивистским E</a:t>
            </a:r>
            <a:r>
              <a:rPr lang="en-RU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&gt;&gt; E</a:t>
            </a:r>
            <a:r>
              <a:rPr lang="en-RU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то при таком столкновении </a:t>
            </a:r>
            <a:r>
              <a:rPr lang="en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 теряет энергию, а фотон приобретает энергию</a:t>
            </a:r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Такой процесс рассеяния используется для получения </a:t>
            </a:r>
            <a:r>
              <a:rPr lang="en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моноэнергетических пучков </a:t>
            </a:r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γ-квантов высокой энергии. С этой целью поток фотонов от лазера рассеивают на большие углы на пучке ускоренных электронов высокой энергии, выведенных из ускорителя. Такой источник γ-квантов высокой энергии и плотности называется Laser-Electron-Gamma-Source (</a:t>
            </a:r>
            <a:r>
              <a:rPr lang="en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LEGS</a:t>
            </a:r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228600"/>
            <a:ext cx="8915400" cy="1143000"/>
          </a:xfrm>
        </p:spPr>
        <p:txBody>
          <a:bodyPr/>
          <a:lstStyle/>
          <a:p>
            <a:r>
              <a:rPr lang="ru-RU" altLang="ru-RU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РОКК-2 </a:t>
            </a:r>
            <a:r>
              <a:rPr lang="ru-RU" sz="26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(Рассеянные Обратные Комптоновские Кванты) </a:t>
            </a:r>
            <a:br>
              <a:rPr lang="ru-RU" sz="26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altLang="ru-RU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ru-RU" sz="2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ru-RU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ru-RU" sz="2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ru-RU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накопителе ВЭПП-3</a:t>
            </a:r>
            <a:r>
              <a:rPr lang="en-US" altLang="ru-RU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Новосибирск</a:t>
            </a:r>
            <a:r>
              <a:rPr lang="en-US" altLang="ru-RU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2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1D89D-8CC5-094F-2136-B62E7AB2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57211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38</a:t>
            </a:fld>
            <a:endParaRPr lang="ru-RU" alt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53F0F4C-B969-37F8-8D9F-F76675B6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39" y="1381788"/>
            <a:ext cx="699676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B2A62B-A66B-9590-90F3-EC3CF35FD6EB}"/>
              </a:ext>
            </a:extLst>
          </p:cNvPr>
          <p:cNvSpPr txBox="1"/>
          <p:nvPr/>
        </p:nvSpPr>
        <p:spPr>
          <a:xfrm>
            <a:off x="152400" y="5570944"/>
            <a:ext cx="8839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получения высокой </a:t>
            </a:r>
            <a:r>
              <a:rPr lang="ru-RU" b="1" i="0" u="none" strike="noStrike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монохроматичности</a:t>
            </a:r>
            <a:r>
              <a:rPr lang="ru-RU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пучка небольших энергий </a:t>
            </a:r>
            <a:r>
              <a:rPr lang="ru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l-GR" b="1" i="0" u="none" strike="noStrike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γ </a:t>
            </a:r>
            <a:r>
              <a:rPr lang="el-GR" b="1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l-GR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100 </a:t>
            </a:r>
            <a:r>
              <a:rPr lang="ru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МэВ)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 коллимация пучка. Однако с увеличением энергии требуемый диаметр коллиматора становится слишком малы, поэтому дополнительно применяется система меченных фотонов.</a:t>
            </a:r>
            <a:endParaRPr lang="en-RU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Преимущества метода обратного комптоновского рассеяния</a:t>
            </a:r>
            <a:endParaRPr lang="ru-RU" altLang="ru-RU" sz="400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686800" cy="4343400"/>
          </a:xfrm>
        </p:spPr>
        <p:txBody>
          <a:bodyPr/>
          <a:lstStyle/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довольно высокой интенсивности (10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7</a:t>
            </a:r>
            <a:r>
              <a:rPr lang="en-US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шт</a:t>
            </a:r>
            <a:r>
              <a:rPr lang="en-US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сек) удается получить хорошую 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монохроматичность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; 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фон тормозных низкоэнергетических фотонов, который в данном случае возникает только на остаточном газе вакуумной системы накопителя очень мал; 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можно плавно менять верхнюю границу комптоновского спектра, изменяя начальную энергию электронов; 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интенсивность пучка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-квантов слабо зависит от энергии электронов; 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можно получать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-кванты с линейной или циркулярной поляризацией, степень которой близка к 100%, поляризацией пучка легко управлять, изменяя поляризацию лазерных фотонов.</a:t>
            </a:r>
            <a:r>
              <a:rPr lang="ru-RU" altLang="ru-RU" sz="2400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4678C2-8D1C-E54F-252D-7B38436F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39</a:t>
            </a:fld>
            <a:endParaRPr lang="ru-RU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Типы источников</a:t>
            </a:r>
          </a:p>
        </p:txBody>
      </p:sp>
      <p:sp>
        <p:nvSpPr>
          <p:cNvPr id="6147" name="Содержимое 3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343400"/>
          </a:xfrm>
        </p:spPr>
        <p:txBody>
          <a:bodyPr/>
          <a:lstStyle/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Изотопные источники гамма-квантов;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Гамма-кванты из ядерных реакций;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Тормозное излучение от электронных ускорителей;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Аннигиляция на лету быстрых позитронов;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Меченые фотоны;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Комптон-эффект на покоящемся электроне;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Обратное комптоновское рассеяние лазерных фотонов на электронах;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Квазимонохроматическое излучение фотонов из ориентированных монокристаллов.</a:t>
            </a:r>
            <a:endParaRPr lang="ru-RU" altLang="ru-RU" sz="24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39762-BFAE-FDBB-D2F2-21F412A7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4</a:t>
            </a:fld>
            <a:endParaRPr lang="ru-RU" alt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78" y="136525"/>
            <a:ext cx="8905444" cy="1066801"/>
          </a:xfrm>
        </p:spPr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ELI-NP - </a:t>
            </a:r>
            <a:r>
              <a:rPr lang="en-GB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 Light Infrastructure - Nuclear Physics</a:t>
            </a:r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2015, </a:t>
            </a:r>
            <a:r>
              <a:rPr lang="en-GB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Măgurele</a:t>
            </a:r>
            <a:r>
              <a:rPr lang="en-GB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Romania</a:t>
            </a:r>
            <a:endParaRPr lang="ru-RU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7" y="3775511"/>
            <a:ext cx="4212281" cy="28053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2141C-C87D-15F2-021A-2604776A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1122" y="6365984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40</a:t>
            </a:fld>
            <a:endParaRPr lang="ru-RU" altLang="ru-RU" dirty="0"/>
          </a:p>
        </p:txBody>
      </p:sp>
      <p:pic>
        <p:nvPicPr>
          <p:cNvPr id="6146" name="Picture 2" descr="World's most powerful laser developed by Thales and ELI-NP achieves record  power level of 10 PW | Thales Group">
            <a:extLst>
              <a:ext uri="{FF2B5EF4-FFF2-40B4-BE49-F238E27FC236}">
                <a16:creationId xmlns:a16="http://schemas.microsoft.com/office/drawing/2014/main" id="{F738373C-BDDE-D7E3-E27F-874A1BC40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"/>
          <a:stretch/>
        </p:blipFill>
        <p:spPr bwMode="auto">
          <a:xfrm>
            <a:off x="4382428" y="3788649"/>
            <a:ext cx="4652804" cy="28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32CA6F-72E3-2B6F-DF94-B0F5A91102D7}"/>
              </a:ext>
            </a:extLst>
          </p:cNvPr>
          <p:cNvSpPr txBox="1"/>
          <p:nvPr/>
        </p:nvSpPr>
        <p:spPr>
          <a:xfrm>
            <a:off x="83437" y="1203326"/>
            <a:ext cx="892767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Включает две машины экстремальных характеристик: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Лазер очень высокой интенсивности, где когерентно добавляются пучки из двух лазеров мощностью 10 </a:t>
            </a:r>
            <a:r>
              <a:rPr lang="ru-RU" sz="19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ПВт</a:t>
            </a:r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получить интенсивности порядка 10</a:t>
            </a:r>
            <a:r>
              <a:rPr lang="ru-RU" sz="19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–10</a:t>
            </a:r>
            <a:r>
              <a:rPr lang="ru-RU" sz="19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Вт/см</a:t>
            </a:r>
            <a:r>
              <a:rPr lang="ru-RU" sz="19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электрические поля 10</a:t>
            </a:r>
            <a:r>
              <a:rPr lang="ru-RU" sz="19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В/м на площади в несколько квадратных микрометров.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Очень интенсивный </a:t>
            </a:r>
            <a:r>
              <a:rPr lang="el-GR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γ-</a:t>
            </a:r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луч (10</a:t>
            </a:r>
            <a:r>
              <a:rPr lang="ru-RU" sz="19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шт</a:t>
            </a:r>
            <a:r>
              <a:rPr lang="el-GR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с), который получается некогерентным обратным Комптоновским рассеянием лазерного излучения на пучке электронов (</a:t>
            </a:r>
            <a:r>
              <a:rPr lang="en-GB" sz="19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900" b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700 </a:t>
            </a:r>
            <a:r>
              <a:rPr lang="ru-RU" sz="19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МэВ) из обычного линейного ускорителя.</a:t>
            </a:r>
            <a:endParaRPr lang="en-RU" sz="19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233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78" y="136525"/>
            <a:ext cx="8905444" cy="1066801"/>
          </a:xfrm>
        </p:spPr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ELI-NP - </a:t>
            </a:r>
            <a:r>
              <a:rPr lang="en-GB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 Light Infrastructure - Nuclear Physics</a:t>
            </a:r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2015, </a:t>
            </a:r>
            <a:r>
              <a:rPr lang="en-GB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Măgurele</a:t>
            </a:r>
            <a:r>
              <a:rPr lang="en-GB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Romania</a:t>
            </a:r>
            <a:endParaRPr lang="ru-RU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Bird's eye view of the ELI-NP facilities and experimental areas. | Download  Scientific Diagram">
            <a:extLst>
              <a:ext uri="{FF2B5EF4-FFF2-40B4-BE49-F238E27FC236}">
                <a16:creationId xmlns:a16="http://schemas.microsoft.com/office/drawing/2014/main" id="{C1317246-D13A-F5CE-DCA3-72072C63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" y="1434060"/>
            <a:ext cx="541866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2141C-C87D-15F2-021A-2604776A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867" y="6381750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41</a:t>
            </a:fld>
            <a:endParaRPr lang="ru-RU" alt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2D4A2-DD69-B762-A361-896E567DE959}"/>
              </a:ext>
            </a:extLst>
          </p:cNvPr>
          <p:cNvSpPr txBox="1"/>
          <p:nvPr/>
        </p:nvSpPr>
        <p:spPr>
          <a:xfrm>
            <a:off x="347878" y="4595873"/>
            <a:ext cx="84482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Лазерная технология может быть использована для уничтожения ядерных отходов и обеспечения нового типа лучевой терапии рака, называемой адронтерапией.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ELI-NP станет единственным европейским и международным центром исследований высокого уровня в области лазеров сверхвысокой интенсивности, взаимодействия лазерного вещества и вторичных источников с беспрецедентными возможностями.</a:t>
            </a:r>
          </a:p>
        </p:txBody>
      </p:sp>
      <p:pic>
        <p:nvPicPr>
          <p:cNvPr id="8198" name="Picture 6" descr="ELI">
            <a:extLst>
              <a:ext uri="{FF2B5EF4-FFF2-40B4-BE49-F238E27FC236}">
                <a16:creationId xmlns:a16="http://schemas.microsoft.com/office/drawing/2014/main" id="{5BEFA597-D971-F307-F506-BBB01BE75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3" r="9300"/>
          <a:stretch/>
        </p:blipFill>
        <p:spPr bwMode="auto">
          <a:xfrm>
            <a:off x="5361867" y="1451283"/>
            <a:ext cx="3657600" cy="291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667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Установки с пучками обратных комптоновских фотонов</a:t>
            </a:r>
            <a:endParaRPr lang="ru-RU" altLang="ru-RU" sz="4000" b="1" dirty="0">
              <a:solidFill>
                <a:srgbClr val="FF33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1A4A7-9702-D898-E84D-83FD7814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43675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42</a:t>
            </a:fld>
            <a:endParaRPr lang="ru-RU" alt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94C01-2461-3C7C-3E6B-445A48FB5742}"/>
              </a:ext>
            </a:extLst>
          </p:cNvPr>
          <p:cNvSpPr txBox="1"/>
          <p:nvPr/>
        </p:nvSpPr>
        <p:spPr>
          <a:xfrm>
            <a:off x="304466" y="5033252"/>
            <a:ext cx="86871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этих установках перекрывается широкий диапазон энергий. Интенсивность пучка не превышает 10</a:t>
            </a:r>
            <a:r>
              <a:rPr lang="ru-RU" b="1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с</a:t>
            </a:r>
            <a:r>
              <a:rPr lang="ru-RU" b="1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Ограничение по интенсивности связано с выбиванием лазерным пучком электронов с орбиты накопителя. Повышения интенсивности можно достичь, используя длинноволновые лазеры, когда потери энергии электронов на излучение гамма-квантов сравнительно невелики и электроны не теряются в накопителе, а возвращаются на равновесную орбиту. </a:t>
            </a:r>
            <a:endParaRPr lang="en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4F666-559C-5992-1374-97BA433C1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3626"/>
            <a:ext cx="8591215" cy="365557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E6812-420B-BEE2-59E4-671080E6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43</a:t>
            </a:fld>
            <a:endParaRPr lang="ru-RU" alt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6EAA164-8B60-374F-97C6-6E67C5ED9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4" y="1302092"/>
            <a:ext cx="4117657" cy="555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687C2D-42A5-D6E9-077C-12BB10EFD97A}"/>
              </a:ext>
            </a:extLst>
          </p:cNvPr>
          <p:cNvSpPr txBox="1"/>
          <p:nvPr/>
        </p:nvSpPr>
        <p:spPr>
          <a:xfrm>
            <a:off x="266699" y="174625"/>
            <a:ext cx="8610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источников рентгеновского и синхротронного излучения </a:t>
            </a:r>
            <a:endParaRPr 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0536D-C12A-D541-D252-72B1BEFF8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55259"/>
            <a:ext cx="4499386" cy="54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61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Реликтовое излучение </a:t>
            </a:r>
            <a:br>
              <a:rPr lang="en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(Cosmic microwave background)</a:t>
            </a:r>
            <a:endParaRPr lang="el-GR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4DA03-BE00-97A2-E075-A103B6CD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9865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44</a:t>
            </a:fld>
            <a:endParaRPr lang="ru-RU" alt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F07D4-37C5-0E75-DCAD-472723221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411" y="3104277"/>
            <a:ext cx="6061366" cy="30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2C2F6-037E-69D1-8C86-6C28061CF16B}"/>
              </a:ext>
            </a:extLst>
          </p:cNvPr>
          <p:cNvSpPr txBox="1"/>
          <p:nvPr/>
        </p:nvSpPr>
        <p:spPr>
          <a:xfrm>
            <a:off x="3226755" y="6198255"/>
            <a:ext cx="52546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Nine-year Wilkinson Microwave Anisotropy Probe heat map of temperature fluctuations in the cosmic microwave background</a:t>
            </a:r>
          </a:p>
        </p:txBody>
      </p:sp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5FC95779-D590-1411-F3D5-06F3F5FD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39" y="3457411"/>
            <a:ext cx="2425262" cy="18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C03FFA-084C-CE14-6866-914D2EA79907}"/>
              </a:ext>
            </a:extLst>
          </p:cNvPr>
          <p:cNvSpPr txBox="1"/>
          <p:nvPr/>
        </p:nvSpPr>
        <p:spPr>
          <a:xfrm>
            <a:off x="165539" y="1009657"/>
            <a:ext cx="87192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космическое сверхвысокочастотное фоновое излучение, равномерно заполняющее Вселенную тепловое излучение, возникшее в эпоху первичной рекомбинации водорода. Обладает высокой степенью изотропности и спектром, свойственным для абсолютно чёрного тела с температурой 2,73 К. Существование реликтового излучения было предсказано теоретически Георгием Гамовым в 1948 году в рамках теории Большого взрыва.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Его максимум приходится на частоту 160,4 ГГц (микроволновое излучение), что соответствует длине волны 1,9 мм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63C06-6F0C-A1E0-3740-1E3A5CC22CC8}"/>
              </a:ext>
            </a:extLst>
          </p:cNvPr>
          <p:cNvSpPr txBox="1"/>
          <p:nvPr/>
        </p:nvSpPr>
        <p:spPr>
          <a:xfrm>
            <a:off x="165539" y="5424053"/>
            <a:ext cx="26538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1978 году Пензиас и Вильсон за своё открытие получили Нобелевскую премию.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Спектр космических </a:t>
            </a:r>
            <a:r>
              <a:rPr lang="el-GR" altLang="ru-RU" sz="36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-квантов</a:t>
            </a:r>
            <a:r>
              <a:rPr lang="ru-RU" altLang="ru-RU"/>
              <a:t> </a:t>
            </a:r>
          </a:p>
        </p:txBody>
      </p:sp>
      <p:pic>
        <p:nvPicPr>
          <p:cNvPr id="62467" name="Picture 5" descr="cr07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823913"/>
            <a:ext cx="7391400" cy="561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85EDF2-64A6-1BCF-1245-F3D24E3B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45</a:t>
            </a:fld>
            <a:endParaRPr lang="ru-RU" altLang="ru-RU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Спектр космических </a:t>
            </a:r>
            <a:r>
              <a:rPr lang="el-GR" altLang="ru-RU" sz="36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-квантов</a:t>
            </a:r>
            <a:r>
              <a:rPr lang="ru-RU" altLang="ru-RU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85EDF2-64A6-1BCF-1245-F3D24E3B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46</a:t>
            </a:fld>
            <a:endParaRPr lang="ru-RU" altLang="ru-RU"/>
          </a:p>
        </p:txBody>
      </p:sp>
      <p:pic>
        <p:nvPicPr>
          <p:cNvPr id="3074" name="Picture 2" descr="Fermi Gamma-ray Space Telescope: Exploring the Extreme Universe">
            <a:extLst>
              <a:ext uri="{FF2B5EF4-FFF2-40B4-BE49-F238E27FC236}">
                <a16:creationId xmlns:a16="http://schemas.microsoft.com/office/drawing/2014/main" id="{FA5C724D-1CF1-0671-78B5-53C38D4F8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63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258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92163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Изотопные источники </a:t>
            </a:r>
            <a:r>
              <a:rPr lang="el-GR" altLang="ru-RU" sz="36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-квантов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314" y="868363"/>
            <a:ext cx="8229600" cy="1524000"/>
          </a:xfrm>
        </p:spPr>
        <p:txBody>
          <a:bodyPr/>
          <a:lstStyle/>
          <a:p>
            <a:pPr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el-GR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ru-RU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-активные изотопы;</a:t>
            </a:r>
          </a:p>
          <a:p>
            <a:pPr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Изомеры:</a:t>
            </a:r>
          </a:p>
          <a:p>
            <a:pPr marL="574675" indent="-234950">
              <a:buClr>
                <a:srgbClr val="FF3300"/>
              </a:buClr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Ta-180m1 (T</a:t>
            </a:r>
            <a:r>
              <a:rPr lang="en-US" sz="2000" b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1/2</a:t>
            </a:r>
            <a:r>
              <a:rPr lang="en-US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=1.2·10</a:t>
            </a:r>
            <a:r>
              <a:rPr lang="en-US" sz="2000" b="1" baseline="30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лет, Е</a:t>
            </a:r>
            <a:r>
              <a:rPr lang="el-GR" sz="2000" b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ru-RU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=77.1 кэВ)</a:t>
            </a:r>
          </a:p>
          <a:p>
            <a:pPr marL="574675" indent="-234950">
              <a:buClr>
                <a:srgbClr val="FF3300"/>
              </a:buClr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Hf-178m2 (T</a:t>
            </a:r>
            <a:r>
              <a:rPr lang="en-US" sz="2000" b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1/2</a:t>
            </a:r>
            <a:r>
              <a:rPr lang="en-US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=31 </a:t>
            </a:r>
            <a:r>
              <a:rPr lang="ru-RU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год, Е</a:t>
            </a:r>
            <a:r>
              <a:rPr lang="el-GR" sz="2000" b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ru-RU" sz="20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=2.45 МэВ)</a:t>
            </a:r>
            <a:endParaRPr lang="el-GR" sz="20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6" name="Picture 4" descr="Co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74"/>
            <a:ext cx="3967494" cy="20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08" y="2539660"/>
            <a:ext cx="4188721" cy="154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201" y="4232275"/>
            <a:ext cx="2773362" cy="248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A6B5F9-3A3F-9B35-1024-2307C595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5</a:t>
            </a:fld>
            <a:endParaRPr lang="ru-RU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487F7-A6E8-0F80-0750-7B92A263A6DB}"/>
              </a:ext>
            </a:extLst>
          </p:cNvPr>
          <p:cNvSpPr txBox="1"/>
          <p:nvPr/>
        </p:nvSpPr>
        <p:spPr>
          <a:xfrm>
            <a:off x="277587" y="4905593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Изомер </a:t>
            </a:r>
            <a:r>
              <a:rPr lang="ru-RU" sz="1600" b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178</a:t>
            </a:r>
            <a:r>
              <a:rPr lang="en-GB" sz="1600" b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m2</a:t>
            </a:r>
            <a:r>
              <a:rPr lang="en-GB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Hf </a:t>
            </a:r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имеет наибольшую энергию возбуждения 2446 кэВ среди долгоживущих изомеров. 3 кг чистого 178</a:t>
            </a:r>
            <a:r>
              <a:rPr lang="en-GB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m2Hf </a:t>
            </a:r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 примерно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ТДж энергии, что эквивалентно килотонне тротила. Эта энергия высвобождается в виде каскадных гамма-квантов и конверсионных электронов.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ru-RU" altLang="ru-RU" sz="3200" b="1">
                <a:solidFill>
                  <a:srgbClr val="FF3300"/>
                </a:solidFill>
                <a:latin typeface="Times New Roman" panose="02020603050405020304" pitchFamily="18" charset="0"/>
              </a:rPr>
              <a:t>Образцовые спектрометрические источники </a:t>
            </a:r>
            <a:r>
              <a:rPr lang="el-GR" altLang="ru-RU" sz="32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3200" b="1">
                <a:solidFill>
                  <a:srgbClr val="FF3300"/>
                </a:solidFill>
                <a:latin typeface="Times New Roman" panose="02020603050405020304" pitchFamily="18" charset="0"/>
              </a:rPr>
              <a:t>-квантов (ОСГИ)</a:t>
            </a:r>
            <a:endParaRPr lang="ru-RU" altLang="ru-RU" sz="3200">
              <a:solidFill>
                <a:srgbClr val="FF33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15FDE-5CE3-91FC-4124-7FFC7C7F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D1661-F1DF-4320-73DA-61787CB99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5" y="1470620"/>
            <a:ext cx="6505868" cy="449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F6F8F5-713C-5AF5-2351-087D0EE95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30" y="3886200"/>
            <a:ext cx="2366735" cy="1968373"/>
          </a:xfrm>
          <a:prstGeom prst="rect">
            <a:avLst/>
          </a:prstGeom>
        </p:spPr>
      </p:pic>
      <p:pic>
        <p:nvPicPr>
          <p:cNvPr id="1026" name="Picture 2" descr="Metallic Cobalt 60 (Co-60)">
            <a:extLst>
              <a:ext uri="{FF2B5EF4-FFF2-40B4-BE49-F238E27FC236}">
                <a16:creationId xmlns:a16="http://schemas.microsoft.com/office/drawing/2014/main" id="{D4DE1248-CE8B-3067-3313-DE8925F6A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97" y="5257800"/>
            <a:ext cx="1093882" cy="5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18ACD2C3-3753-8598-D4CA-4A8512DF7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30" y="1542469"/>
            <a:ext cx="2366735" cy="226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5FB86F-8AAA-5CA8-3AFE-96D92BFEE022}"/>
              </a:ext>
            </a:extLst>
          </p:cNvPr>
          <p:cNvSpPr txBox="1"/>
          <p:nvPr/>
        </p:nvSpPr>
        <p:spPr>
          <a:xfrm>
            <a:off x="6740264" y="3472298"/>
            <a:ext cx="22269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i="0" u="none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Am-241 under the microscope</a:t>
            </a:r>
            <a:endParaRPr lang="en-RU" sz="1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A62422B8-8304-86D7-87B7-49F3AD68E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341" r="17625" b="12422"/>
          <a:stretch/>
        </p:blipFill>
        <p:spPr bwMode="auto">
          <a:xfrm>
            <a:off x="8169323" y="1609853"/>
            <a:ext cx="797886" cy="67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l-GR" altLang="ru-RU" sz="4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4000" b="1">
                <a:solidFill>
                  <a:srgbClr val="FF3300"/>
                </a:solidFill>
                <a:latin typeface="Times New Roman" panose="02020603050405020304" pitchFamily="18" charset="0"/>
              </a:rPr>
              <a:t>-кванты из ядерных реакций</a:t>
            </a:r>
            <a:r>
              <a:rPr lang="ru-RU" altLang="ru-RU"/>
              <a:t> 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pPr>
              <a:defRPr/>
            </a:pPr>
            <a:r>
              <a:rPr lang="ru-RU" sz="2800" b="1" dirty="0">
                <a:solidFill>
                  <a:schemeClr val="accent2"/>
                </a:solidFill>
                <a:latin typeface="Times New Roman" pitchFamily="18" charset="0"/>
              </a:rPr>
              <a:t>Радиационный захват нейтронов 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</a:rPr>
              <a:t>(n,</a:t>
            </a:r>
            <a:r>
              <a:rPr lang="el-GR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),   E</a:t>
            </a:r>
            <a:r>
              <a:rPr lang="el-GR" sz="2800" b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800" b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≈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4÷11 </a:t>
            </a:r>
            <a:r>
              <a:rPr lang="ru-RU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МэВ; большой фон от нейтронов!</a:t>
            </a:r>
          </a:p>
          <a:p>
            <a:pPr>
              <a:defRPr/>
            </a:pPr>
            <a:endParaRPr lang="ru-RU" sz="28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E(</a:t>
            </a:r>
            <a:r>
              <a:rPr lang="el-GR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ru-RU" sz="2800" b="1" baseline="-25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) = (17.25+ 7/8Е</a:t>
            </a:r>
            <a:r>
              <a:rPr lang="ru-RU" sz="2800" b="1" baseline="-25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) МэВ, </a:t>
            </a:r>
            <a:b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Е(</a:t>
            </a:r>
            <a:r>
              <a:rPr lang="el-GR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ru-RU" sz="2800" b="1" baseline="-25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) = (14.35 + 7/8Е</a:t>
            </a:r>
            <a:r>
              <a:rPr lang="ru-RU" sz="2800" b="1" baseline="-25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) МэВ.</a:t>
            </a:r>
          </a:p>
          <a:p>
            <a:pPr>
              <a:defRPr/>
            </a:pPr>
            <a:endParaRPr lang="ru-RU" sz="2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2800" b="1" baseline="30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F(p,</a:t>
            </a:r>
            <a:r>
              <a:rPr lang="el-GR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αγ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baseline="30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O, E</a:t>
            </a:r>
            <a:r>
              <a:rPr lang="el-GR" sz="2800" b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ru-RU" sz="2800" b="1" dirty="0">
                <a:solidFill>
                  <a:schemeClr val="accent2"/>
                </a:solidFill>
                <a:latin typeface="Times New Roman" pitchFamily="18" charset="0"/>
              </a:rPr>
              <a:t>6.14, 6.92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</a:rPr>
              <a:t>,</a:t>
            </a:r>
            <a:r>
              <a:rPr lang="ru-RU" sz="2800" b="1" dirty="0">
                <a:solidFill>
                  <a:schemeClr val="accent2"/>
                </a:solidFill>
                <a:latin typeface="Times New Roman" pitchFamily="18" charset="0"/>
              </a:rPr>
              <a:t> 7.12 МэВ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</a:rPr>
              <a:t>;</a:t>
            </a:r>
          </a:p>
          <a:p>
            <a:pPr>
              <a:defRPr/>
            </a:pPr>
            <a:r>
              <a:rPr lang="en-US" sz="2800" b="1" baseline="30000" dirty="0">
                <a:solidFill>
                  <a:schemeClr val="accent2"/>
                </a:solidFill>
                <a:latin typeface="Times New Roman" pitchFamily="18" charset="0"/>
              </a:rPr>
              <a:t>3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</a:rPr>
              <a:t>H(p,</a:t>
            </a:r>
            <a:r>
              <a:rPr lang="el-GR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baseline="30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He, E</a:t>
            </a:r>
            <a:r>
              <a:rPr lang="el-GR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ru-RU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</a:rPr>
              <a:t>&lt; 20 </a:t>
            </a:r>
            <a:r>
              <a:rPr lang="ru-RU" sz="2800" b="1" dirty="0">
                <a:solidFill>
                  <a:schemeClr val="accent2"/>
                </a:solidFill>
                <a:latin typeface="Times New Roman" pitchFamily="18" charset="0"/>
              </a:rPr>
              <a:t>МэВ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</a:rPr>
              <a:t>.</a:t>
            </a:r>
            <a:endParaRPr lang="el-GR" sz="28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71713"/>
            <a:ext cx="5137150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B6203-2EA8-7594-445C-6E8369E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7</a:t>
            </a:fld>
            <a:endParaRPr lang="ru-RU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4071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Катодные лучи</a:t>
            </a:r>
          </a:p>
        </p:txBody>
      </p:sp>
      <p:pic>
        <p:nvPicPr>
          <p:cNvPr id="14341" name="Picture 10" descr="Crookes_tube_two_views"/>
          <p:cNvPicPr>
            <a:picLocks noGrp="1" noChangeAspect="1" noChangeArrowheads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0" y="2819400"/>
            <a:ext cx="3719348" cy="388937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F02B9C-B332-D95E-FEDC-D14B41C5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3DE22-0BC5-4B4C-8417-1A2260B35BDD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A1F5DEF-3F36-0CAC-1B53-5FC9B3E02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78" y="785410"/>
            <a:ext cx="3719348" cy="30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FA6C44C-6652-357F-0904-E8BC24E46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6" y="3195706"/>
            <a:ext cx="21336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BEBB98-D028-7C5B-A4C3-97490EC96FA8}"/>
              </a:ext>
            </a:extLst>
          </p:cNvPr>
          <p:cNvSpPr txBox="1"/>
          <p:nvPr/>
        </p:nvSpPr>
        <p:spPr>
          <a:xfrm>
            <a:off x="-104368" y="6133611"/>
            <a:ext cx="2636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 William Crookes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8E55C-A372-C9FC-E28E-33941E500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59" y="3804376"/>
            <a:ext cx="2663363" cy="1995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FC05FE-4343-03FD-00A8-D028CC2D4563}"/>
              </a:ext>
            </a:extLst>
          </p:cNvPr>
          <p:cNvSpPr txBox="1"/>
          <p:nvPr/>
        </p:nvSpPr>
        <p:spPr>
          <a:xfrm>
            <a:off x="4038600" y="1206454"/>
            <a:ext cx="50147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Катодные лучи, также называемые «электронными пучками» — поток электронов, излучаемый катодом вакуумной трубки. Отклоняются под действием магнитного и/или электрического полей. Катодные лучи способны вызывать свечение люминофоров.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11" descr="Image:Rontgenbuis-draaianode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495800"/>
            <a:ext cx="3962400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Катодные трубки</a:t>
            </a:r>
          </a:p>
        </p:txBody>
      </p:sp>
      <p:pic>
        <p:nvPicPr>
          <p:cNvPr id="20483" name="Picture 5" descr="Image:Roentgen-Roehre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98650"/>
            <a:ext cx="4419600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7" descr="Image:Coolidge xray tube.jp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80689"/>
            <a:ext cx="4419600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9" descr="Image:Xraytubeinhousing.pn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1828800"/>
            <a:ext cx="40386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 Box 12"/>
          <p:cNvSpPr txBox="1">
            <a:spLocks noChangeArrowheads="1"/>
          </p:cNvSpPr>
          <p:nvPr/>
        </p:nvSpPr>
        <p:spPr bwMode="auto">
          <a:xfrm>
            <a:off x="685800" y="6354762"/>
            <a:ext cx="2954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chemeClr val="accent2"/>
                </a:solidFill>
                <a:latin typeface="Times New Roman" panose="02020603050405020304" pitchFamily="18" charset="0"/>
              </a:rPr>
              <a:t>Трубка с горячим катодом</a:t>
            </a:r>
          </a:p>
        </p:txBody>
      </p:sp>
      <p:sp>
        <p:nvSpPr>
          <p:cNvPr id="20488" name="Text Box 13"/>
          <p:cNvSpPr txBox="1">
            <a:spLocks noChangeArrowheads="1"/>
          </p:cNvSpPr>
          <p:nvPr/>
        </p:nvSpPr>
        <p:spPr bwMode="auto">
          <a:xfrm>
            <a:off x="5029200" y="6400800"/>
            <a:ext cx="3515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Трубка с вращающимся анодом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C8492-1E46-CD88-B43E-F4C2B780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245225"/>
            <a:ext cx="2133600" cy="476250"/>
          </a:xfrm>
        </p:spPr>
        <p:txBody>
          <a:bodyPr/>
          <a:lstStyle/>
          <a:p>
            <a:pPr>
              <a:defRPr/>
            </a:pPr>
            <a:fld id="{A1052506-44E1-408A-8550-07AE0DF5FA8E}" type="slidenum">
              <a:rPr lang="ru-RU" altLang="ru-RU" smtClean="0"/>
              <a:pPr>
                <a:defRPr/>
              </a:pPr>
              <a:t>9</a:t>
            </a:fld>
            <a:endParaRPr lang="ru-RU" alt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1D8C2-CFCA-4F7E-9590-1E052D4DEF40}"/>
              </a:ext>
            </a:extLst>
          </p:cNvPr>
          <p:cNvSpPr txBox="1"/>
          <p:nvPr/>
        </p:nvSpPr>
        <p:spPr>
          <a:xfrm>
            <a:off x="135689" y="762000"/>
            <a:ext cx="8699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Достигая анода, электроны испытывают резкое торможение, моментально теряя большую часть приобретённой энергии. При этом возникает тормозное излучение рентгеновского диапазона. В процессе торможения лишь около 1% кинетической энергии электрона идёт на рентгеновское излучение, 99 % энергии превращается в тепло.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4201</TotalTime>
  <Words>3425</Words>
  <Application>Microsoft Macintosh PowerPoint</Application>
  <PresentationFormat>On-screen Show (4:3)</PresentationFormat>
  <Paragraphs>258</Paragraphs>
  <Slides>46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Times New Roman</vt:lpstr>
      <vt:lpstr>Wingdings</vt:lpstr>
      <vt:lpstr>Оформление по умолчанию</vt:lpstr>
      <vt:lpstr>Источники γ-квантов</vt:lpstr>
      <vt:lpstr>Спектр электромагнитного излучения</vt:lpstr>
      <vt:lpstr>Применение</vt:lpstr>
      <vt:lpstr>Типы источников</vt:lpstr>
      <vt:lpstr>Изотопные источники γ-квантов</vt:lpstr>
      <vt:lpstr>Образцовые спектрометрические источники γ-квантов (ОСГИ)</vt:lpstr>
      <vt:lpstr>γ-кванты из ядерных реакций </vt:lpstr>
      <vt:lpstr>Катодные лучи</vt:lpstr>
      <vt:lpstr>Катодные трубки</vt:lpstr>
      <vt:lpstr>1895, Рентгеновские (Х-лучи)</vt:lpstr>
      <vt:lpstr>1900, γ-лучи</vt:lpstr>
      <vt:lpstr>Тормозное излучение</vt:lpstr>
      <vt:lpstr>Спектры тормозного излучения и сечение фотоделения 238U</vt:lpstr>
      <vt:lpstr>Излучение Вавилова-Черенкова</vt:lpstr>
      <vt:lpstr>Синхротронные источники</vt:lpstr>
      <vt:lpstr>Синхротроны с накопительными кольцами</vt:lpstr>
      <vt:lpstr>Вигглеры и ондуляторы</vt:lpstr>
      <vt:lpstr>Вигглеры и ондуляторы</vt:lpstr>
      <vt:lpstr>Вигглеры и ондуляторы</vt:lpstr>
      <vt:lpstr>Лазеры на свободных электронах (FEL)</vt:lpstr>
      <vt:lpstr>Лазеры на свободных электронах (FEL)</vt:lpstr>
      <vt:lpstr>Лазеры на свободных электронах (FEL)</vt:lpstr>
      <vt:lpstr>FLASH - Free-Electron Laser 2000, DESY, Gamburg, Germany</vt:lpstr>
      <vt:lpstr>FLASH - Free-Electron Laser 2000, DESY, Gamburg, Germany</vt:lpstr>
      <vt:lpstr>PowerPoint Presentation</vt:lpstr>
      <vt:lpstr>PowerPoint Presentation</vt:lpstr>
      <vt:lpstr>PowerPoint Presentation</vt:lpstr>
      <vt:lpstr>Международный линейный коллайдер</vt:lpstr>
      <vt:lpstr>Методы монохроматизации гамма-излучения высокой энергии</vt:lpstr>
      <vt:lpstr>Излучение фотонов из ориентированных монокристаллов</vt:lpstr>
      <vt:lpstr>Кристаллический монохроматор</vt:lpstr>
      <vt:lpstr>Water-cooled multilayer monochromator (MLM) system BioCAT Beamline 18ID, Argonne National Laboratory, USA</vt:lpstr>
      <vt:lpstr>Меченые фотоны (tagging photons)</vt:lpstr>
      <vt:lpstr>Аннигиляция на лету быстрых позитронов</vt:lpstr>
      <vt:lpstr>Аннигиляция на лету быстрых позитронов Lawrence Radiation Laboratory, University of California, Livermore, USA</vt:lpstr>
      <vt:lpstr>Комптон-эффект на покоящемся электроне</vt:lpstr>
      <vt:lpstr>Обратное (inverse) комптоновское рассеяние фотонов на электронах</vt:lpstr>
      <vt:lpstr>РОКК-2 (Рассеянные Обратные Комптоновские Кванты)  на e-e+ накопителе ВЭПП-3 (Новосибирск)</vt:lpstr>
      <vt:lpstr>Преимущества метода обратного комптоновского рассеяния</vt:lpstr>
      <vt:lpstr>ELI-NP - Extreme Light Infrastructure - Nuclear Physics 2015, Măgurele, Romania</vt:lpstr>
      <vt:lpstr>ELI-NP - Extreme Light Infrastructure - Nuclear Physics 2015, Măgurele, Romania</vt:lpstr>
      <vt:lpstr>Установки с пучками обратных комптоновских фотонов</vt:lpstr>
      <vt:lpstr>PowerPoint Presentation</vt:lpstr>
      <vt:lpstr>Реликтовое излучение  (Cosmic microwave background)</vt:lpstr>
      <vt:lpstr>Спектр космических γ-квантов </vt:lpstr>
      <vt:lpstr>Спектр космических γ-квантов </vt:lpstr>
    </vt:vector>
  </TitlesOfParts>
  <Company>FLNR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нас ждёт?</dc:title>
  <dc:creator>Dr. Andrey G. Popeko</dc:creator>
  <cp:lastModifiedBy>Andrey Isaev</cp:lastModifiedBy>
  <cp:revision>349</cp:revision>
  <dcterms:created xsi:type="dcterms:W3CDTF">2007-09-05T15:00:29Z</dcterms:created>
  <dcterms:modified xsi:type="dcterms:W3CDTF">2024-03-21T08:25:52Z</dcterms:modified>
</cp:coreProperties>
</file>